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7" r:id="rId3"/>
    <p:sldId id="258" r:id="rId4"/>
    <p:sldId id="259" r:id="rId5"/>
    <p:sldId id="262" r:id="rId6"/>
    <p:sldId id="263" r:id="rId7"/>
    <p:sldId id="264" r:id="rId8"/>
    <p:sldId id="260" r:id="rId9"/>
    <p:sldId id="265" r:id="rId10"/>
    <p:sldId id="290" r:id="rId11"/>
    <p:sldId id="291" r:id="rId12"/>
    <p:sldId id="261" r:id="rId13"/>
    <p:sldId id="267" r:id="rId14"/>
    <p:sldId id="266" r:id="rId15"/>
    <p:sldId id="268" r:id="rId16"/>
    <p:sldId id="269" r:id="rId17"/>
    <p:sldId id="271" r:id="rId18"/>
    <p:sldId id="292" r:id="rId19"/>
    <p:sldId id="274" r:id="rId20"/>
    <p:sldId id="275" r:id="rId21"/>
    <p:sldId id="294" r:id="rId22"/>
    <p:sldId id="276" r:id="rId23"/>
    <p:sldId id="277" r:id="rId24"/>
    <p:sldId id="278" r:id="rId25"/>
    <p:sldId id="281" r:id="rId26"/>
    <p:sldId id="280" r:id="rId27"/>
    <p:sldId id="282" r:id="rId28"/>
    <p:sldId id="295" r:id="rId29"/>
    <p:sldId id="296" r:id="rId30"/>
    <p:sldId id="283" r:id="rId31"/>
    <p:sldId id="297" r:id="rId32"/>
    <p:sldId id="293" r:id="rId33"/>
    <p:sldId id="284" r:id="rId34"/>
    <p:sldId id="285" r:id="rId35"/>
    <p:sldId id="279" r:id="rId36"/>
    <p:sldId id="270" r:id="rId37"/>
    <p:sldId id="286" r:id="rId38"/>
    <p:sldId id="288" r:id="rId39"/>
    <p:sldId id="287" r:id="rId4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38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99936-E78E-4E8E-83D6-6C6D78D78740}" type="datetimeFigureOut">
              <a:rPr lang="zh-CN" altLang="en-US" smtClean="0"/>
              <a:t>2022/10/30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282AB-CD78-4A65-80E6-39467F43A808}" type="slidenum">
              <a:rPr lang="zh-CN" altLang="en-US" smtClean="0"/>
              <a:t>‹#›</a:t>
            </a:fld>
            <a:endParaRPr lang="zh-CN" altLang="en-US"/>
          </a:p>
        </p:txBody>
      </p:sp>
    </p:spTree>
    <p:extLst>
      <p:ext uri="{BB962C8B-B14F-4D97-AF65-F5344CB8AC3E}">
        <p14:creationId xmlns:p14="http://schemas.microsoft.com/office/powerpoint/2010/main" val="2924065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3</a:t>
            </a:fld>
            <a:endParaRPr lang="zh-CN" altLang="en-US"/>
          </a:p>
        </p:txBody>
      </p:sp>
    </p:spTree>
    <p:extLst>
      <p:ext uri="{BB962C8B-B14F-4D97-AF65-F5344CB8AC3E}">
        <p14:creationId xmlns:p14="http://schemas.microsoft.com/office/powerpoint/2010/main" val="767067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28</a:t>
            </a:fld>
            <a:endParaRPr lang="zh-CN" altLang="en-US"/>
          </a:p>
        </p:txBody>
      </p:sp>
    </p:spTree>
    <p:extLst>
      <p:ext uri="{BB962C8B-B14F-4D97-AF65-F5344CB8AC3E}">
        <p14:creationId xmlns:p14="http://schemas.microsoft.com/office/powerpoint/2010/main" val="3901530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29</a:t>
            </a:fld>
            <a:endParaRPr lang="zh-CN" altLang="en-US"/>
          </a:p>
        </p:txBody>
      </p:sp>
    </p:spTree>
    <p:extLst>
      <p:ext uri="{BB962C8B-B14F-4D97-AF65-F5344CB8AC3E}">
        <p14:creationId xmlns:p14="http://schemas.microsoft.com/office/powerpoint/2010/main" val="281499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30</a:t>
            </a:fld>
            <a:endParaRPr lang="zh-CN" altLang="en-US"/>
          </a:p>
        </p:txBody>
      </p:sp>
    </p:spTree>
    <p:extLst>
      <p:ext uri="{BB962C8B-B14F-4D97-AF65-F5344CB8AC3E}">
        <p14:creationId xmlns:p14="http://schemas.microsoft.com/office/powerpoint/2010/main" val="1830741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31</a:t>
            </a:fld>
            <a:endParaRPr lang="zh-CN" altLang="en-US"/>
          </a:p>
        </p:txBody>
      </p:sp>
    </p:spTree>
    <p:extLst>
      <p:ext uri="{BB962C8B-B14F-4D97-AF65-F5344CB8AC3E}">
        <p14:creationId xmlns:p14="http://schemas.microsoft.com/office/powerpoint/2010/main" val="2333043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33</a:t>
            </a:fld>
            <a:endParaRPr lang="zh-CN" altLang="en-US"/>
          </a:p>
        </p:txBody>
      </p:sp>
    </p:spTree>
    <p:extLst>
      <p:ext uri="{BB962C8B-B14F-4D97-AF65-F5344CB8AC3E}">
        <p14:creationId xmlns:p14="http://schemas.microsoft.com/office/powerpoint/2010/main" val="1146935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34</a:t>
            </a:fld>
            <a:endParaRPr lang="zh-CN" altLang="en-US"/>
          </a:p>
        </p:txBody>
      </p:sp>
    </p:spTree>
    <p:extLst>
      <p:ext uri="{BB962C8B-B14F-4D97-AF65-F5344CB8AC3E}">
        <p14:creationId xmlns:p14="http://schemas.microsoft.com/office/powerpoint/2010/main" val="169135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7</a:t>
            </a:fld>
            <a:endParaRPr lang="zh-CN" altLang="en-US"/>
          </a:p>
        </p:txBody>
      </p:sp>
    </p:spTree>
    <p:extLst>
      <p:ext uri="{BB962C8B-B14F-4D97-AF65-F5344CB8AC3E}">
        <p14:creationId xmlns:p14="http://schemas.microsoft.com/office/powerpoint/2010/main" val="2206152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8</a:t>
            </a:fld>
            <a:endParaRPr lang="zh-CN" altLang="en-US"/>
          </a:p>
        </p:txBody>
      </p:sp>
    </p:spTree>
    <p:extLst>
      <p:ext uri="{BB962C8B-B14F-4D97-AF65-F5344CB8AC3E}">
        <p14:creationId xmlns:p14="http://schemas.microsoft.com/office/powerpoint/2010/main" val="1701046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22</a:t>
            </a:fld>
            <a:endParaRPr lang="zh-CN" altLang="en-US"/>
          </a:p>
        </p:txBody>
      </p:sp>
    </p:spTree>
    <p:extLst>
      <p:ext uri="{BB962C8B-B14F-4D97-AF65-F5344CB8AC3E}">
        <p14:creationId xmlns:p14="http://schemas.microsoft.com/office/powerpoint/2010/main" val="3578587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23</a:t>
            </a:fld>
            <a:endParaRPr lang="zh-CN" altLang="en-US"/>
          </a:p>
        </p:txBody>
      </p:sp>
    </p:spTree>
    <p:extLst>
      <p:ext uri="{BB962C8B-B14F-4D97-AF65-F5344CB8AC3E}">
        <p14:creationId xmlns:p14="http://schemas.microsoft.com/office/powerpoint/2010/main" val="370120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24</a:t>
            </a:fld>
            <a:endParaRPr lang="zh-CN" altLang="en-US"/>
          </a:p>
        </p:txBody>
      </p:sp>
    </p:spTree>
    <p:extLst>
      <p:ext uri="{BB962C8B-B14F-4D97-AF65-F5344CB8AC3E}">
        <p14:creationId xmlns:p14="http://schemas.microsoft.com/office/powerpoint/2010/main" val="481984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25</a:t>
            </a:fld>
            <a:endParaRPr lang="zh-CN" altLang="en-US"/>
          </a:p>
        </p:txBody>
      </p:sp>
    </p:spTree>
    <p:extLst>
      <p:ext uri="{BB962C8B-B14F-4D97-AF65-F5344CB8AC3E}">
        <p14:creationId xmlns:p14="http://schemas.microsoft.com/office/powerpoint/2010/main" val="2265227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26</a:t>
            </a:fld>
            <a:endParaRPr lang="zh-CN" altLang="en-US"/>
          </a:p>
        </p:txBody>
      </p:sp>
    </p:spTree>
    <p:extLst>
      <p:ext uri="{BB962C8B-B14F-4D97-AF65-F5344CB8AC3E}">
        <p14:creationId xmlns:p14="http://schemas.microsoft.com/office/powerpoint/2010/main" val="3597986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8282AB-CD78-4A65-80E6-39467F43A808}" type="slidenum">
              <a:rPr lang="zh-CN" altLang="en-US" smtClean="0"/>
              <a:t>27</a:t>
            </a:fld>
            <a:endParaRPr lang="zh-CN" altLang="en-US"/>
          </a:p>
        </p:txBody>
      </p:sp>
    </p:spTree>
    <p:extLst>
      <p:ext uri="{BB962C8B-B14F-4D97-AF65-F5344CB8AC3E}">
        <p14:creationId xmlns:p14="http://schemas.microsoft.com/office/powerpoint/2010/main" val="1368823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9A904FFB-392E-430C-8063-6ECE42174ABB}"/>
              </a:ext>
            </a:extLst>
          </p:cNvPr>
          <p:cNvGrpSpPr>
            <a:grpSpLocks/>
          </p:cNvGrpSpPr>
          <p:nvPr/>
        </p:nvGrpSpPr>
        <p:grpSpPr bwMode="auto">
          <a:xfrm>
            <a:off x="1" y="2438402"/>
            <a:ext cx="9009063" cy="1052513"/>
            <a:chOff x="0" y="0"/>
            <a:chExt cx="5675" cy="663"/>
          </a:xfrm>
        </p:grpSpPr>
        <p:grpSp>
          <p:nvGrpSpPr>
            <p:cNvPr id="5" name="Group 3">
              <a:extLst>
                <a:ext uri="{FF2B5EF4-FFF2-40B4-BE49-F238E27FC236}">
                  <a16:creationId xmlns:a16="http://schemas.microsoft.com/office/drawing/2014/main" id="{8DEE0334-629C-464A-9038-C008703CA0F0}"/>
                </a:ext>
              </a:extLst>
            </p:cNvPr>
            <p:cNvGrpSpPr>
              <a:grpSpLocks/>
            </p:cNvGrpSpPr>
            <p:nvPr/>
          </p:nvGrpSpPr>
          <p:grpSpPr bwMode="auto">
            <a:xfrm>
              <a:off x="183" y="68"/>
              <a:ext cx="448" cy="299"/>
              <a:chOff x="0" y="0"/>
              <a:chExt cx="624" cy="432"/>
            </a:xfrm>
          </p:grpSpPr>
          <p:sp>
            <p:nvSpPr>
              <p:cNvPr id="12" name="Rectangle 4">
                <a:extLst>
                  <a:ext uri="{FF2B5EF4-FFF2-40B4-BE49-F238E27FC236}">
                    <a16:creationId xmlns:a16="http://schemas.microsoft.com/office/drawing/2014/main" id="{21DD104B-8CA4-497C-B713-35BA5EF214D8}"/>
                  </a:ext>
                </a:extLst>
              </p:cNvPr>
              <p:cNvSpPr>
                <a:spLocks noChangeArrowheads="1"/>
              </p:cNvSpPr>
              <p:nvPr/>
            </p:nvSpPr>
            <p:spPr bwMode="auto">
              <a:xfrm>
                <a:off x="0" y="0"/>
                <a:ext cx="384" cy="432"/>
              </a:xfrm>
              <a:prstGeom prst="rect">
                <a:avLst/>
              </a:prstGeom>
              <a:solidFill>
                <a:schemeClr val="folHlink"/>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sz="1350"/>
              </a:p>
            </p:txBody>
          </p:sp>
          <p:sp>
            <p:nvSpPr>
              <p:cNvPr id="13" name="Rectangle 5">
                <a:extLst>
                  <a:ext uri="{FF2B5EF4-FFF2-40B4-BE49-F238E27FC236}">
                    <a16:creationId xmlns:a16="http://schemas.microsoft.com/office/drawing/2014/main" id="{12900C00-5E2D-4BE6-B1FD-A02A95A14D04}"/>
                  </a:ext>
                </a:extLst>
              </p:cNvPr>
              <p:cNvSpPr>
                <a:spLocks noChangeArrowheads="1"/>
              </p:cNvSpPr>
              <p:nvPr/>
            </p:nvSpPr>
            <p:spPr bwMode="auto">
              <a:xfrm>
                <a:off x="336" y="0"/>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sz="1350"/>
              </a:p>
            </p:txBody>
          </p:sp>
        </p:grpSp>
        <p:grpSp>
          <p:nvGrpSpPr>
            <p:cNvPr id="6" name="Group 6">
              <a:extLst>
                <a:ext uri="{FF2B5EF4-FFF2-40B4-BE49-F238E27FC236}">
                  <a16:creationId xmlns:a16="http://schemas.microsoft.com/office/drawing/2014/main" id="{85A60361-3A07-40D8-AB3B-4777FD3E0E93}"/>
                </a:ext>
              </a:extLst>
            </p:cNvPr>
            <p:cNvGrpSpPr>
              <a:grpSpLocks/>
            </p:cNvGrpSpPr>
            <p:nvPr/>
          </p:nvGrpSpPr>
          <p:grpSpPr bwMode="auto">
            <a:xfrm>
              <a:off x="261" y="334"/>
              <a:ext cx="465" cy="299"/>
              <a:chOff x="0" y="0"/>
              <a:chExt cx="672" cy="432"/>
            </a:xfrm>
          </p:grpSpPr>
          <p:sp>
            <p:nvSpPr>
              <p:cNvPr id="10" name="Rectangle 7">
                <a:extLst>
                  <a:ext uri="{FF2B5EF4-FFF2-40B4-BE49-F238E27FC236}">
                    <a16:creationId xmlns:a16="http://schemas.microsoft.com/office/drawing/2014/main" id="{DE8705D5-29DD-41A7-8940-53680122F6A3}"/>
                  </a:ext>
                </a:extLst>
              </p:cNvPr>
              <p:cNvSpPr>
                <a:spLocks noChangeArrowheads="1"/>
              </p:cNvSpPr>
              <p:nvPr/>
            </p:nvSpPr>
            <p:spPr bwMode="auto">
              <a:xfrm>
                <a:off x="0" y="0"/>
                <a:ext cx="384" cy="432"/>
              </a:xfrm>
              <a:prstGeom prst="rect">
                <a:avLst/>
              </a:prstGeom>
              <a:solidFill>
                <a:schemeClr val="accent2"/>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sz="1350"/>
              </a:p>
            </p:txBody>
          </p:sp>
          <p:sp>
            <p:nvSpPr>
              <p:cNvPr id="11" name="Rectangle 8">
                <a:extLst>
                  <a:ext uri="{FF2B5EF4-FFF2-40B4-BE49-F238E27FC236}">
                    <a16:creationId xmlns:a16="http://schemas.microsoft.com/office/drawing/2014/main" id="{E9A1E991-9A57-4C8F-8F9A-8F2563D2C05E}"/>
                  </a:ext>
                </a:extLst>
              </p:cNvPr>
              <p:cNvSpPr>
                <a:spLocks noChangeArrowheads="1"/>
              </p:cNvSpPr>
              <p:nvPr/>
            </p:nvSpPr>
            <p:spPr bwMode="auto">
              <a:xfrm>
                <a:off x="337" y="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sz="1350"/>
              </a:p>
            </p:txBody>
          </p:sp>
        </p:grpSp>
        <p:sp>
          <p:nvSpPr>
            <p:cNvPr id="7" name="Rectangle 9">
              <a:extLst>
                <a:ext uri="{FF2B5EF4-FFF2-40B4-BE49-F238E27FC236}">
                  <a16:creationId xmlns:a16="http://schemas.microsoft.com/office/drawing/2014/main" id="{32B63A6B-38D0-4392-BCF7-49BE75D1EC1C}"/>
                </a:ext>
              </a:extLst>
            </p:cNvPr>
            <p:cNvSpPr>
              <a:spLocks noChangeArrowheads="1"/>
            </p:cNvSpPr>
            <p:nvPr/>
          </p:nvSpPr>
          <p:spPr bwMode="auto">
            <a:xfrm>
              <a:off x="0" y="288"/>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sz="1350"/>
            </a:p>
          </p:txBody>
        </p:sp>
        <p:sp>
          <p:nvSpPr>
            <p:cNvPr id="8" name="Rectangle 10">
              <a:extLst>
                <a:ext uri="{FF2B5EF4-FFF2-40B4-BE49-F238E27FC236}">
                  <a16:creationId xmlns:a16="http://schemas.microsoft.com/office/drawing/2014/main" id="{28F3F710-3EC8-4209-B2DE-8C3EC0A51FE8}"/>
                </a:ext>
              </a:extLst>
            </p:cNvPr>
            <p:cNvSpPr>
              <a:spLocks noChangeArrowheads="1"/>
            </p:cNvSpPr>
            <p:nvPr/>
          </p:nvSpPr>
          <p:spPr bwMode="auto">
            <a:xfrm>
              <a:off x="400" y="0"/>
              <a:ext cx="20" cy="663"/>
            </a:xfrm>
            <a:prstGeom prst="rect">
              <a:avLst/>
            </a:prstGeom>
            <a:solidFill>
              <a:schemeClr val="bg2"/>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sz="1350"/>
            </a:p>
          </p:txBody>
        </p:sp>
        <p:sp>
          <p:nvSpPr>
            <p:cNvPr id="9" name="Rectangle 11">
              <a:extLst>
                <a:ext uri="{FF2B5EF4-FFF2-40B4-BE49-F238E27FC236}">
                  <a16:creationId xmlns:a16="http://schemas.microsoft.com/office/drawing/2014/main" id="{348763C1-4408-4BC0-A119-12884E6F124B}"/>
                </a:ext>
              </a:extLst>
            </p:cNvPr>
            <p:cNvSpPr>
              <a:spLocks noChangeArrowheads="1"/>
            </p:cNvSpPr>
            <p:nvPr/>
          </p:nvSpPr>
          <p:spPr bwMode="auto">
            <a:xfrm flipV="1">
              <a:off x="199" y="518"/>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sz="1350"/>
            </a:p>
          </p:txBody>
        </p:sp>
      </p:grpSp>
      <p:sp>
        <p:nvSpPr>
          <p:cNvPr id="2060" name="Rectangle 12"/>
          <p:cNvSpPr>
            <a:spLocks noGrp="1" noChangeArrowheads="1"/>
          </p:cNvSpPr>
          <p:nvPr>
            <p:ph type="ctrTitle"/>
          </p:nvPr>
        </p:nvSpPr>
        <p:spPr>
          <a:xfrm>
            <a:off x="611188" y="260350"/>
            <a:ext cx="7772400" cy="1462088"/>
          </a:xfrm>
        </p:spPr>
        <p:txBody>
          <a:bodyPr/>
          <a:lstStyle>
            <a:lvl1pPr>
              <a:defRPr b="0"/>
            </a:lvl1pPr>
          </a:lstStyle>
          <a:p>
            <a:pPr lvl="0"/>
            <a:r>
              <a:rPr lang="zh-CN" altLang="en-US" noProof="0"/>
              <a:t>单击此处编辑母版标题样式</a:t>
            </a:r>
            <a:endParaRPr lang="zh-CN" altLang="zh-CN" noProof="0"/>
          </a:p>
        </p:txBody>
      </p:sp>
      <p:sp>
        <p:nvSpPr>
          <p:cNvPr id="2061"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b="0"/>
            </a:lvl1pPr>
          </a:lstStyle>
          <a:p>
            <a:pPr lvl="0"/>
            <a:r>
              <a:rPr lang="zh-CN" altLang="en-US" noProof="0"/>
              <a:t>单击此处编辑母版副标题样式</a:t>
            </a:r>
            <a:endParaRPr lang="zh-CN" altLang="zh-CN" noProof="0"/>
          </a:p>
        </p:txBody>
      </p:sp>
      <p:sp>
        <p:nvSpPr>
          <p:cNvPr id="14" name="Rectangle 14">
            <a:extLst>
              <a:ext uri="{FF2B5EF4-FFF2-40B4-BE49-F238E27FC236}">
                <a16:creationId xmlns:a16="http://schemas.microsoft.com/office/drawing/2014/main" id="{5A87AF99-3F88-4CAF-BBF2-99EDB0AC0D40}"/>
              </a:ext>
            </a:extLst>
          </p:cNvPr>
          <p:cNvSpPr>
            <a:spLocks noGrp="1" noChangeArrowheads="1"/>
          </p:cNvSpPr>
          <p:nvPr>
            <p:ph type="dt" sz="half" idx="10"/>
          </p:nvPr>
        </p:nvSpPr>
        <p:spPr>
          <a:xfrm>
            <a:off x="395288" y="6248400"/>
            <a:ext cx="2089150" cy="457200"/>
          </a:xfrm>
        </p:spPr>
        <p:txBody>
          <a:bodyPr/>
          <a:lstStyle>
            <a:lvl1pPr>
              <a:defRPr>
                <a:solidFill>
                  <a:schemeClr val="bg2"/>
                </a:solidFill>
              </a:defRPr>
            </a:lvl1pPr>
          </a:lstStyle>
          <a:p>
            <a:fld id="{A725549B-9D9D-4A6F-8412-3432B515DAA4}" type="datetimeFigureOut">
              <a:rPr lang="zh-CN" altLang="en-US" smtClean="0"/>
              <a:t>2022/10/30</a:t>
            </a:fld>
            <a:endParaRPr lang="zh-CN" altLang="en-US"/>
          </a:p>
        </p:txBody>
      </p:sp>
      <p:sp>
        <p:nvSpPr>
          <p:cNvPr id="15" name="Rectangle 16">
            <a:extLst>
              <a:ext uri="{FF2B5EF4-FFF2-40B4-BE49-F238E27FC236}">
                <a16:creationId xmlns:a16="http://schemas.microsoft.com/office/drawing/2014/main" id="{62C670F5-F84A-44C6-AAEC-4AB464C08B45}"/>
              </a:ext>
            </a:extLst>
          </p:cNvPr>
          <p:cNvSpPr>
            <a:spLocks noGrp="1" noChangeArrowheads="1"/>
          </p:cNvSpPr>
          <p:nvPr>
            <p:ph type="sldNum" sz="quarter" idx="11"/>
          </p:nvPr>
        </p:nvSpPr>
        <p:spPr>
          <a:xfrm>
            <a:off x="7164388" y="6248400"/>
            <a:ext cx="1598612" cy="457200"/>
          </a:xfrm>
        </p:spPr>
        <p:txBody>
          <a:bodyPr/>
          <a:lstStyle>
            <a:lvl1pPr>
              <a:defRPr>
                <a:solidFill>
                  <a:schemeClr val="bg2"/>
                </a:solidFill>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322617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lvl1p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lvl1pPr>
              <a:defRPr b="0"/>
            </a:lvl1pPr>
            <a:lvl2pPr>
              <a:defRPr b="0"/>
            </a:lvl2pPr>
            <a:lvl3pPr>
              <a:defRPr b="0"/>
            </a:lvl3pPr>
            <a:lvl4pPr>
              <a:defRPr b="0"/>
            </a:lvl4pPr>
            <a:lvl5pPr>
              <a:defRPr b="0"/>
            </a:lvl5p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2ADCCC9D-FDD9-44D9-8448-808B380B36D2}"/>
              </a:ext>
            </a:extLst>
          </p:cNvPr>
          <p:cNvSpPr>
            <a:spLocks noGrp="1" noChangeArrowheads="1"/>
          </p:cNvSpPr>
          <p:nvPr>
            <p:ph type="dt" sz="half" idx="10"/>
          </p:nvPr>
        </p:nvSpPr>
        <p:spPr>
          <a:ln/>
        </p:spPr>
        <p:txBody>
          <a:bodyPr/>
          <a:lstStyle>
            <a:lvl1pPr>
              <a:defRPr/>
            </a:lvl1pPr>
          </a:lstStyle>
          <a:p>
            <a:fld id="{A725549B-9D9D-4A6F-8412-3432B515DAA4}" type="datetimeFigureOut">
              <a:rPr lang="zh-CN" altLang="en-US" smtClean="0"/>
              <a:t>2022/10/30</a:t>
            </a:fld>
            <a:endParaRPr lang="zh-CN" altLang="en-US"/>
          </a:p>
        </p:txBody>
      </p:sp>
      <p:sp>
        <p:nvSpPr>
          <p:cNvPr id="5" name="Rectangle 13">
            <a:extLst>
              <a:ext uri="{FF2B5EF4-FFF2-40B4-BE49-F238E27FC236}">
                <a16:creationId xmlns:a16="http://schemas.microsoft.com/office/drawing/2014/main" id="{A693A5D1-C6C0-45DC-8A01-AB33821D8988}"/>
              </a:ext>
            </a:extLst>
          </p:cNvPr>
          <p:cNvSpPr>
            <a:spLocks noGrp="1" noChangeArrowheads="1"/>
          </p:cNvSpPr>
          <p:nvPr>
            <p:ph type="sldNum" sz="quarter" idx="11"/>
          </p:nvPr>
        </p:nvSpPr>
        <p:spPr>
          <a:ln/>
        </p:spPr>
        <p:txBody>
          <a:bodyPr/>
          <a:lstStyle>
            <a:lvl1pPr>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663169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3389" y="214315"/>
            <a:ext cx="2176462" cy="5889625"/>
          </a:xfrm>
        </p:spPr>
        <p:txBody>
          <a:bodyPr vert="eaVert"/>
          <a:lstStyle>
            <a:lvl1pPr>
              <a:defRPr b="0"/>
            </a:lvl1pPr>
          </a:lstStyle>
          <a:p>
            <a:r>
              <a:rPr lang="zh-CN" altLang="en-US" noProof="1"/>
              <a:t>单击此处编辑母版标题样式</a:t>
            </a:r>
          </a:p>
        </p:txBody>
      </p:sp>
      <p:sp>
        <p:nvSpPr>
          <p:cNvPr id="3" name="竖排文字占位符 2"/>
          <p:cNvSpPr>
            <a:spLocks noGrp="1"/>
          </p:cNvSpPr>
          <p:nvPr>
            <p:ph type="body" orient="vert" idx="1"/>
          </p:nvPr>
        </p:nvSpPr>
        <p:spPr>
          <a:xfrm>
            <a:off x="250826" y="214315"/>
            <a:ext cx="6380163" cy="5889625"/>
          </a:xfrm>
        </p:spPr>
        <p:txBody>
          <a:bodyPr vert="eaVert"/>
          <a:lstStyle>
            <a:lvl1pPr>
              <a:defRPr b="0"/>
            </a:lvl1pPr>
            <a:lvl2pPr>
              <a:defRPr b="0"/>
            </a:lvl2pPr>
            <a:lvl3pPr>
              <a:defRPr b="0"/>
            </a:lvl3pPr>
            <a:lvl4pPr>
              <a:defRPr b="0"/>
            </a:lvl4pPr>
            <a:lvl5pPr>
              <a:defRPr b="0"/>
            </a:lvl5p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E4B8A630-F1B3-44E4-B97A-4BB72E2748D3}"/>
              </a:ext>
            </a:extLst>
          </p:cNvPr>
          <p:cNvSpPr>
            <a:spLocks noGrp="1" noChangeArrowheads="1"/>
          </p:cNvSpPr>
          <p:nvPr>
            <p:ph type="dt" sz="half" idx="10"/>
          </p:nvPr>
        </p:nvSpPr>
        <p:spPr>
          <a:ln/>
        </p:spPr>
        <p:txBody>
          <a:bodyPr/>
          <a:lstStyle>
            <a:lvl1pPr>
              <a:defRPr/>
            </a:lvl1pPr>
          </a:lstStyle>
          <a:p>
            <a:fld id="{A725549B-9D9D-4A6F-8412-3432B515DAA4}" type="datetimeFigureOut">
              <a:rPr lang="zh-CN" altLang="en-US" smtClean="0"/>
              <a:t>2022/10/30</a:t>
            </a:fld>
            <a:endParaRPr lang="zh-CN" altLang="en-US"/>
          </a:p>
        </p:txBody>
      </p:sp>
      <p:sp>
        <p:nvSpPr>
          <p:cNvPr id="5" name="Rectangle 13">
            <a:extLst>
              <a:ext uri="{FF2B5EF4-FFF2-40B4-BE49-F238E27FC236}">
                <a16:creationId xmlns:a16="http://schemas.microsoft.com/office/drawing/2014/main" id="{1F6FB26C-B023-41E9-9D49-B8754806058C}"/>
              </a:ext>
            </a:extLst>
          </p:cNvPr>
          <p:cNvSpPr>
            <a:spLocks noGrp="1" noChangeArrowheads="1"/>
          </p:cNvSpPr>
          <p:nvPr>
            <p:ph type="sldNum" sz="quarter" idx="11"/>
          </p:nvPr>
        </p:nvSpPr>
        <p:spPr>
          <a:ln/>
        </p:spPr>
        <p:txBody>
          <a:bodyPr/>
          <a:lstStyle>
            <a:lvl1pPr>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659524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87625" y="214315"/>
            <a:ext cx="7056784" cy="539749"/>
          </a:xfrm>
        </p:spPr>
        <p:txBody>
          <a:bodyPr/>
          <a:lstStyle>
            <a:lvl1pPr algn="l">
              <a:defRPr sz="2800" b="0">
                <a:solidFill>
                  <a:schemeClr val="tx1"/>
                </a:solidFill>
              </a:defRPr>
            </a:lvl1pPr>
          </a:lstStyle>
          <a:p>
            <a:r>
              <a:rPr lang="zh-CN" altLang="en-US" noProof="1"/>
              <a:t>单击此处编辑母版标题样式</a:t>
            </a:r>
          </a:p>
        </p:txBody>
      </p:sp>
      <p:sp>
        <p:nvSpPr>
          <p:cNvPr id="3" name="内容占位符 2"/>
          <p:cNvSpPr>
            <a:spLocks noGrp="1"/>
          </p:cNvSpPr>
          <p:nvPr>
            <p:ph idx="1"/>
          </p:nvPr>
        </p:nvSpPr>
        <p:spPr>
          <a:xfrm>
            <a:off x="250826" y="980728"/>
            <a:ext cx="8709025" cy="5123210"/>
          </a:xfrm>
        </p:spPr>
        <p:txBody>
          <a:bodyPr/>
          <a:lstStyle>
            <a:lvl1pPr>
              <a:lnSpc>
                <a:spcPct val="150000"/>
              </a:lnSpc>
              <a:spcBef>
                <a:spcPts val="900"/>
              </a:spcBef>
              <a:defRPr sz="1800" b="0">
                <a:solidFill>
                  <a:schemeClr val="tx1"/>
                </a:solidFill>
              </a:defRPr>
            </a:lvl1pPr>
            <a:lvl2pPr>
              <a:lnSpc>
                <a:spcPct val="150000"/>
              </a:lnSpc>
              <a:spcBef>
                <a:spcPts val="900"/>
              </a:spcBef>
              <a:defRPr sz="1500" b="0">
                <a:solidFill>
                  <a:schemeClr val="tx1"/>
                </a:solidFill>
              </a:defRPr>
            </a:lvl2pPr>
            <a:lvl3pPr>
              <a:lnSpc>
                <a:spcPct val="150000"/>
              </a:lnSpc>
              <a:spcBef>
                <a:spcPts val="900"/>
              </a:spcBef>
              <a:defRPr sz="1350" b="0">
                <a:solidFill>
                  <a:schemeClr val="tx1"/>
                </a:solidFill>
              </a:defRPr>
            </a:lvl3pPr>
            <a:lvl4pPr>
              <a:lnSpc>
                <a:spcPct val="150000"/>
              </a:lnSpc>
              <a:spcBef>
                <a:spcPts val="900"/>
              </a:spcBef>
              <a:defRPr sz="1200" b="0">
                <a:solidFill>
                  <a:schemeClr val="tx1"/>
                </a:solidFill>
              </a:defRPr>
            </a:lvl4pPr>
            <a:lvl5pPr>
              <a:lnSpc>
                <a:spcPct val="150000"/>
              </a:lnSpc>
              <a:spcBef>
                <a:spcPts val="900"/>
              </a:spcBef>
              <a:defRPr sz="1200" b="0">
                <a:solidFill>
                  <a:schemeClr val="tx1"/>
                </a:solidFill>
              </a:defRPr>
            </a:lvl5p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DC2386DE-E421-487F-90D6-A599B8617374}"/>
              </a:ext>
            </a:extLst>
          </p:cNvPr>
          <p:cNvSpPr>
            <a:spLocks noGrp="1" noChangeArrowheads="1"/>
          </p:cNvSpPr>
          <p:nvPr>
            <p:ph type="dt" sz="half" idx="10"/>
          </p:nvPr>
        </p:nvSpPr>
        <p:spPr>
          <a:ln/>
        </p:spPr>
        <p:txBody>
          <a:bodyPr/>
          <a:lstStyle>
            <a:lvl1pPr>
              <a:defRPr/>
            </a:lvl1pPr>
          </a:lstStyle>
          <a:p>
            <a:fld id="{A725549B-9D9D-4A6F-8412-3432B515DAA4}" type="datetimeFigureOut">
              <a:rPr lang="zh-CN" altLang="en-US" smtClean="0"/>
              <a:t>2022/10/30</a:t>
            </a:fld>
            <a:endParaRPr lang="zh-CN" altLang="en-US"/>
          </a:p>
        </p:txBody>
      </p:sp>
      <p:sp>
        <p:nvSpPr>
          <p:cNvPr id="5" name="Rectangle 13">
            <a:extLst>
              <a:ext uri="{FF2B5EF4-FFF2-40B4-BE49-F238E27FC236}">
                <a16:creationId xmlns:a16="http://schemas.microsoft.com/office/drawing/2014/main" id="{B92202EB-17EC-41C2-8A68-292892E2D317}"/>
              </a:ext>
            </a:extLst>
          </p:cNvPr>
          <p:cNvSpPr>
            <a:spLocks noGrp="1" noChangeArrowheads="1"/>
          </p:cNvSpPr>
          <p:nvPr>
            <p:ph type="sldNum" sz="quarter" idx="11"/>
          </p:nvPr>
        </p:nvSpPr>
        <p:spPr>
          <a:ln/>
        </p:spPr>
        <p:txBody>
          <a:bodyPr/>
          <a:lstStyle>
            <a:lvl1pPr>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1209814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0"/>
            <a:ext cx="7886700" cy="2852737"/>
          </a:xfrm>
        </p:spPr>
        <p:txBody>
          <a:bodyPr/>
          <a:lstStyle>
            <a:lvl1pPr>
              <a:defRPr sz="4500" b="0"/>
            </a:lvl1pPr>
          </a:lstStyle>
          <a:p>
            <a:r>
              <a:rPr lang="zh-CN" altLang="en-US" noProof="1"/>
              <a:t>单击此处编辑母版标题样式</a:t>
            </a:r>
          </a:p>
        </p:txBody>
      </p:sp>
      <p:sp>
        <p:nvSpPr>
          <p:cNvPr id="3" name="文本占位符 2"/>
          <p:cNvSpPr>
            <a:spLocks noGrp="1"/>
          </p:cNvSpPr>
          <p:nvPr>
            <p:ph type="body" idx="1"/>
          </p:nvPr>
        </p:nvSpPr>
        <p:spPr>
          <a:xfrm>
            <a:off x="623888" y="4589465"/>
            <a:ext cx="7886700" cy="1500187"/>
          </a:xfrm>
        </p:spPr>
        <p:txBody>
          <a:bodyPr/>
          <a:lstStyle>
            <a:lvl1pPr marL="0" indent="0">
              <a:buNone/>
              <a:defRPr sz="1800" b="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noProof="1"/>
              <a:t>编辑母版文本样式</a:t>
            </a:r>
          </a:p>
        </p:txBody>
      </p:sp>
      <p:sp>
        <p:nvSpPr>
          <p:cNvPr id="4" name="Rectangle 11">
            <a:extLst>
              <a:ext uri="{FF2B5EF4-FFF2-40B4-BE49-F238E27FC236}">
                <a16:creationId xmlns:a16="http://schemas.microsoft.com/office/drawing/2014/main" id="{A13F28E8-20A1-45BE-B5DA-BBAC30B23FC0}"/>
              </a:ext>
            </a:extLst>
          </p:cNvPr>
          <p:cNvSpPr>
            <a:spLocks noGrp="1" noChangeArrowheads="1"/>
          </p:cNvSpPr>
          <p:nvPr>
            <p:ph type="dt" sz="half" idx="10"/>
          </p:nvPr>
        </p:nvSpPr>
        <p:spPr>
          <a:ln/>
        </p:spPr>
        <p:txBody>
          <a:bodyPr/>
          <a:lstStyle>
            <a:lvl1pPr>
              <a:defRPr/>
            </a:lvl1pPr>
          </a:lstStyle>
          <a:p>
            <a:fld id="{A725549B-9D9D-4A6F-8412-3432B515DAA4}" type="datetimeFigureOut">
              <a:rPr lang="zh-CN" altLang="en-US" smtClean="0"/>
              <a:t>2022/10/30</a:t>
            </a:fld>
            <a:endParaRPr lang="zh-CN" altLang="en-US"/>
          </a:p>
        </p:txBody>
      </p:sp>
      <p:sp>
        <p:nvSpPr>
          <p:cNvPr id="5" name="Rectangle 13">
            <a:extLst>
              <a:ext uri="{FF2B5EF4-FFF2-40B4-BE49-F238E27FC236}">
                <a16:creationId xmlns:a16="http://schemas.microsoft.com/office/drawing/2014/main" id="{778FF198-4669-47DE-AD8F-E5620F2C7D57}"/>
              </a:ext>
            </a:extLst>
          </p:cNvPr>
          <p:cNvSpPr>
            <a:spLocks noGrp="1" noChangeArrowheads="1"/>
          </p:cNvSpPr>
          <p:nvPr>
            <p:ph type="sldNum" sz="quarter" idx="11"/>
          </p:nvPr>
        </p:nvSpPr>
        <p:spPr>
          <a:ln/>
        </p:spPr>
        <p:txBody>
          <a:bodyPr/>
          <a:lstStyle>
            <a:lvl1pPr>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3180504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0826" y="1628800"/>
            <a:ext cx="4278313" cy="447513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1538" y="1628800"/>
            <a:ext cx="4278312" cy="447513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1">
            <a:extLst>
              <a:ext uri="{FF2B5EF4-FFF2-40B4-BE49-F238E27FC236}">
                <a16:creationId xmlns:a16="http://schemas.microsoft.com/office/drawing/2014/main" id="{DD38865C-1AF0-48AC-87FB-467633D1C64A}"/>
              </a:ext>
            </a:extLst>
          </p:cNvPr>
          <p:cNvSpPr>
            <a:spLocks noGrp="1" noChangeArrowheads="1"/>
          </p:cNvSpPr>
          <p:nvPr>
            <p:ph type="dt" sz="half" idx="10"/>
          </p:nvPr>
        </p:nvSpPr>
        <p:spPr>
          <a:ln/>
        </p:spPr>
        <p:txBody>
          <a:bodyPr/>
          <a:lstStyle>
            <a:lvl1pPr>
              <a:defRPr/>
            </a:lvl1pPr>
          </a:lstStyle>
          <a:p>
            <a:fld id="{A725549B-9D9D-4A6F-8412-3432B515DAA4}" type="datetimeFigureOut">
              <a:rPr lang="zh-CN" altLang="en-US" smtClean="0"/>
              <a:t>2022/10/30</a:t>
            </a:fld>
            <a:endParaRPr lang="zh-CN" altLang="en-US"/>
          </a:p>
        </p:txBody>
      </p:sp>
      <p:sp>
        <p:nvSpPr>
          <p:cNvPr id="6" name="Rectangle 13">
            <a:extLst>
              <a:ext uri="{FF2B5EF4-FFF2-40B4-BE49-F238E27FC236}">
                <a16:creationId xmlns:a16="http://schemas.microsoft.com/office/drawing/2014/main" id="{B8BA4A4D-3A95-40C5-A163-23311B72FD80}"/>
              </a:ext>
            </a:extLst>
          </p:cNvPr>
          <p:cNvSpPr>
            <a:spLocks noGrp="1" noChangeArrowheads="1"/>
          </p:cNvSpPr>
          <p:nvPr>
            <p:ph type="sldNum" sz="quarter" idx="11"/>
          </p:nvPr>
        </p:nvSpPr>
        <p:spPr>
          <a:ln/>
        </p:spPr>
        <p:txBody>
          <a:bodyPr/>
          <a:lstStyle>
            <a:lvl1pPr>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1383490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7"/>
            <a:ext cx="7886700" cy="687611"/>
          </a:xfrm>
        </p:spPr>
        <p:txBody>
          <a:bodyPr/>
          <a:lstStyle>
            <a:lvl1pPr>
              <a:defRPr b="0"/>
            </a:lvl1pPr>
          </a:lstStyle>
          <a:p>
            <a:r>
              <a:rPr lang="zh-CN" altLang="en-US" noProof="1"/>
              <a:t>单击此处编辑母版标题样式</a:t>
            </a:r>
          </a:p>
        </p:txBody>
      </p:sp>
      <p:sp>
        <p:nvSpPr>
          <p:cNvPr id="3" name="文本占位符 2"/>
          <p:cNvSpPr>
            <a:spLocks noGrp="1"/>
          </p:cNvSpPr>
          <p:nvPr>
            <p:ph type="body" idx="1"/>
          </p:nvPr>
        </p:nvSpPr>
        <p:spPr>
          <a:xfrm>
            <a:off x="630239" y="1196752"/>
            <a:ext cx="3868737" cy="82391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编辑母版文本样式</a:t>
            </a:r>
          </a:p>
        </p:txBody>
      </p:sp>
      <p:sp>
        <p:nvSpPr>
          <p:cNvPr id="4" name="内容占位符 3"/>
          <p:cNvSpPr>
            <a:spLocks noGrp="1"/>
          </p:cNvSpPr>
          <p:nvPr>
            <p:ph sz="half" idx="2"/>
          </p:nvPr>
        </p:nvSpPr>
        <p:spPr>
          <a:xfrm>
            <a:off x="630239" y="2164682"/>
            <a:ext cx="3868737" cy="4024983"/>
          </a:xfrm>
        </p:spPr>
        <p:txBody>
          <a:bodyPr/>
          <a:lstStyle>
            <a:lvl1pPr>
              <a:defRPr b="0"/>
            </a:lvl1pPr>
            <a:lvl2pPr>
              <a:defRPr b="0"/>
            </a:lvl2pPr>
            <a:lvl3pPr>
              <a:defRPr b="0"/>
            </a:lvl3pPr>
            <a:lvl4pPr>
              <a:defRPr b="0"/>
            </a:lvl4pPr>
            <a:lvl5pPr>
              <a:defRPr b="0"/>
            </a:lvl5p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196752"/>
            <a:ext cx="3887788" cy="82391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编辑母版文本样式</a:t>
            </a:r>
          </a:p>
        </p:txBody>
      </p:sp>
      <p:sp>
        <p:nvSpPr>
          <p:cNvPr id="6" name="内容占位符 5"/>
          <p:cNvSpPr>
            <a:spLocks noGrp="1"/>
          </p:cNvSpPr>
          <p:nvPr>
            <p:ph sz="quarter" idx="4"/>
          </p:nvPr>
        </p:nvSpPr>
        <p:spPr>
          <a:xfrm>
            <a:off x="4629150" y="2164682"/>
            <a:ext cx="3887788" cy="4024983"/>
          </a:xfrm>
        </p:spPr>
        <p:txBody>
          <a:bodyPr/>
          <a:lstStyle>
            <a:lvl1pPr>
              <a:defRPr b="0"/>
            </a:lvl1pPr>
            <a:lvl2pPr>
              <a:defRPr b="0"/>
            </a:lvl2pPr>
            <a:lvl3pPr>
              <a:defRPr b="0"/>
            </a:lvl3pPr>
            <a:lvl4pPr>
              <a:defRPr b="0"/>
            </a:lvl4pPr>
            <a:lvl5pPr>
              <a:defRPr b="0"/>
            </a:lvl5p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a:extLst>
              <a:ext uri="{FF2B5EF4-FFF2-40B4-BE49-F238E27FC236}">
                <a16:creationId xmlns:a16="http://schemas.microsoft.com/office/drawing/2014/main" id="{A563EA31-89E5-4CD8-89D9-E6DA9631C95F}"/>
              </a:ext>
            </a:extLst>
          </p:cNvPr>
          <p:cNvSpPr>
            <a:spLocks noGrp="1" noChangeArrowheads="1"/>
          </p:cNvSpPr>
          <p:nvPr>
            <p:ph type="dt" sz="half" idx="10"/>
          </p:nvPr>
        </p:nvSpPr>
        <p:spPr>
          <a:ln/>
        </p:spPr>
        <p:txBody>
          <a:bodyPr/>
          <a:lstStyle>
            <a:lvl1pPr>
              <a:defRPr/>
            </a:lvl1pPr>
          </a:lstStyle>
          <a:p>
            <a:fld id="{A725549B-9D9D-4A6F-8412-3432B515DAA4}" type="datetimeFigureOut">
              <a:rPr lang="zh-CN" altLang="en-US" smtClean="0"/>
              <a:t>2022/10/30</a:t>
            </a:fld>
            <a:endParaRPr lang="zh-CN" altLang="en-US"/>
          </a:p>
        </p:txBody>
      </p:sp>
      <p:sp>
        <p:nvSpPr>
          <p:cNvPr id="8" name="Rectangle 13">
            <a:extLst>
              <a:ext uri="{FF2B5EF4-FFF2-40B4-BE49-F238E27FC236}">
                <a16:creationId xmlns:a16="http://schemas.microsoft.com/office/drawing/2014/main" id="{86D08F74-1B9A-418B-A662-ACB270C4AC1F}"/>
              </a:ext>
            </a:extLst>
          </p:cNvPr>
          <p:cNvSpPr>
            <a:spLocks noGrp="1" noChangeArrowheads="1"/>
          </p:cNvSpPr>
          <p:nvPr>
            <p:ph type="sldNum" sz="quarter" idx="11"/>
          </p:nvPr>
        </p:nvSpPr>
        <p:spPr>
          <a:ln/>
        </p:spPr>
        <p:txBody>
          <a:bodyPr/>
          <a:lstStyle>
            <a:lvl1pPr>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210291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lvl1pPr>
          </a:lstStyle>
          <a:p>
            <a:r>
              <a:rPr lang="zh-CN" altLang="en-US" noProof="1"/>
              <a:t>单击此处编辑母版标题样式</a:t>
            </a:r>
          </a:p>
        </p:txBody>
      </p:sp>
      <p:sp>
        <p:nvSpPr>
          <p:cNvPr id="3" name="Rectangle 11">
            <a:extLst>
              <a:ext uri="{FF2B5EF4-FFF2-40B4-BE49-F238E27FC236}">
                <a16:creationId xmlns:a16="http://schemas.microsoft.com/office/drawing/2014/main" id="{1029F3E9-4159-4CEA-8E5F-AAA70B6D9FC1}"/>
              </a:ext>
            </a:extLst>
          </p:cNvPr>
          <p:cNvSpPr>
            <a:spLocks noGrp="1" noChangeArrowheads="1"/>
          </p:cNvSpPr>
          <p:nvPr>
            <p:ph type="dt" sz="half" idx="10"/>
          </p:nvPr>
        </p:nvSpPr>
        <p:spPr>
          <a:ln/>
        </p:spPr>
        <p:txBody>
          <a:bodyPr/>
          <a:lstStyle>
            <a:lvl1pPr>
              <a:defRPr/>
            </a:lvl1pPr>
          </a:lstStyle>
          <a:p>
            <a:fld id="{A725549B-9D9D-4A6F-8412-3432B515DAA4}" type="datetimeFigureOut">
              <a:rPr lang="zh-CN" altLang="en-US" smtClean="0"/>
              <a:t>2022/10/30</a:t>
            </a:fld>
            <a:endParaRPr lang="zh-CN" altLang="en-US"/>
          </a:p>
        </p:txBody>
      </p:sp>
      <p:sp>
        <p:nvSpPr>
          <p:cNvPr id="4" name="Rectangle 13">
            <a:extLst>
              <a:ext uri="{FF2B5EF4-FFF2-40B4-BE49-F238E27FC236}">
                <a16:creationId xmlns:a16="http://schemas.microsoft.com/office/drawing/2014/main" id="{03C69067-EF91-4AB8-913F-AC49301E81C3}"/>
              </a:ext>
            </a:extLst>
          </p:cNvPr>
          <p:cNvSpPr>
            <a:spLocks noGrp="1" noChangeArrowheads="1"/>
          </p:cNvSpPr>
          <p:nvPr>
            <p:ph type="sldNum" sz="quarter" idx="11"/>
          </p:nvPr>
        </p:nvSpPr>
        <p:spPr>
          <a:ln/>
        </p:spPr>
        <p:txBody>
          <a:bodyPr/>
          <a:lstStyle>
            <a:lvl1pPr>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3899239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63CF4537-C64F-4A61-BC72-3DAB02BEC063}"/>
              </a:ext>
            </a:extLst>
          </p:cNvPr>
          <p:cNvSpPr>
            <a:spLocks noGrp="1" noChangeArrowheads="1"/>
          </p:cNvSpPr>
          <p:nvPr>
            <p:ph type="dt" sz="half" idx="10"/>
          </p:nvPr>
        </p:nvSpPr>
        <p:spPr>
          <a:ln/>
        </p:spPr>
        <p:txBody>
          <a:bodyPr/>
          <a:lstStyle>
            <a:lvl1pPr>
              <a:defRPr/>
            </a:lvl1pPr>
          </a:lstStyle>
          <a:p>
            <a:fld id="{A725549B-9D9D-4A6F-8412-3432B515DAA4}" type="datetimeFigureOut">
              <a:rPr lang="zh-CN" altLang="en-US" smtClean="0"/>
              <a:t>2022/10/30</a:t>
            </a:fld>
            <a:endParaRPr lang="zh-CN" altLang="en-US"/>
          </a:p>
        </p:txBody>
      </p:sp>
      <p:sp>
        <p:nvSpPr>
          <p:cNvPr id="3" name="Rectangle 13">
            <a:extLst>
              <a:ext uri="{FF2B5EF4-FFF2-40B4-BE49-F238E27FC236}">
                <a16:creationId xmlns:a16="http://schemas.microsoft.com/office/drawing/2014/main" id="{B4AF06E8-9AC5-4EDB-83E0-9928FDD631E3}"/>
              </a:ext>
            </a:extLst>
          </p:cNvPr>
          <p:cNvSpPr>
            <a:spLocks noGrp="1" noChangeArrowheads="1"/>
          </p:cNvSpPr>
          <p:nvPr>
            <p:ph type="sldNum" sz="quarter" idx="11"/>
          </p:nvPr>
        </p:nvSpPr>
        <p:spPr>
          <a:ln/>
        </p:spPr>
        <p:txBody>
          <a:bodyPr/>
          <a:lstStyle>
            <a:lvl1pPr>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142198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p:spPr>
        <p:txBody>
          <a:bodyPr/>
          <a:lstStyle>
            <a:lvl1pPr>
              <a:defRPr sz="2400" b="0"/>
            </a:lvl1pPr>
          </a:lstStyle>
          <a:p>
            <a:r>
              <a:rPr lang="zh-CN" altLang="en-US" noProof="1"/>
              <a:t>单击此处编辑母版标题样式</a:t>
            </a:r>
          </a:p>
        </p:txBody>
      </p:sp>
      <p:sp>
        <p:nvSpPr>
          <p:cNvPr id="3" name="内容占位符 2"/>
          <p:cNvSpPr>
            <a:spLocks noGrp="1"/>
          </p:cNvSpPr>
          <p:nvPr>
            <p:ph idx="1"/>
          </p:nvPr>
        </p:nvSpPr>
        <p:spPr>
          <a:xfrm>
            <a:off x="3887788" y="987427"/>
            <a:ext cx="4629150" cy="4873625"/>
          </a:xfrm>
        </p:spPr>
        <p:txBody>
          <a:bodyPr/>
          <a:lstStyle>
            <a:lvl1pPr>
              <a:defRPr sz="2400" b="0"/>
            </a:lvl1pPr>
            <a:lvl2pPr>
              <a:defRPr sz="2100" b="0"/>
            </a:lvl2pPr>
            <a:lvl3pPr>
              <a:defRPr sz="1800" b="0"/>
            </a:lvl3pPr>
            <a:lvl4pPr>
              <a:defRPr sz="1500" b="0"/>
            </a:lvl4pPr>
            <a:lvl5pPr>
              <a:defRPr sz="1500" b="0"/>
            </a:lvl5pPr>
            <a:lvl6pPr>
              <a:defRPr sz="1500"/>
            </a:lvl6pPr>
            <a:lvl7pPr>
              <a:defRPr sz="1500"/>
            </a:lvl7pPr>
            <a:lvl8pPr>
              <a:defRPr sz="1500"/>
            </a:lvl8pPr>
            <a:lvl9pPr>
              <a:defRPr sz="1500"/>
            </a:lvl9p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30239" y="2057400"/>
            <a:ext cx="294957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编辑母版文本样式</a:t>
            </a:r>
          </a:p>
        </p:txBody>
      </p:sp>
      <p:sp>
        <p:nvSpPr>
          <p:cNvPr id="5" name="Rectangle 11">
            <a:extLst>
              <a:ext uri="{FF2B5EF4-FFF2-40B4-BE49-F238E27FC236}">
                <a16:creationId xmlns:a16="http://schemas.microsoft.com/office/drawing/2014/main" id="{225C9E97-1E50-41FC-A04F-E9C33ED49D89}"/>
              </a:ext>
            </a:extLst>
          </p:cNvPr>
          <p:cNvSpPr>
            <a:spLocks noGrp="1" noChangeArrowheads="1"/>
          </p:cNvSpPr>
          <p:nvPr>
            <p:ph type="dt" sz="half" idx="10"/>
          </p:nvPr>
        </p:nvSpPr>
        <p:spPr>
          <a:ln/>
        </p:spPr>
        <p:txBody>
          <a:bodyPr/>
          <a:lstStyle>
            <a:lvl1pPr>
              <a:defRPr/>
            </a:lvl1pPr>
          </a:lstStyle>
          <a:p>
            <a:fld id="{A725549B-9D9D-4A6F-8412-3432B515DAA4}" type="datetimeFigureOut">
              <a:rPr lang="zh-CN" altLang="en-US" smtClean="0"/>
              <a:t>2022/10/30</a:t>
            </a:fld>
            <a:endParaRPr lang="zh-CN" altLang="en-US"/>
          </a:p>
        </p:txBody>
      </p:sp>
      <p:sp>
        <p:nvSpPr>
          <p:cNvPr id="6" name="Rectangle 13">
            <a:extLst>
              <a:ext uri="{FF2B5EF4-FFF2-40B4-BE49-F238E27FC236}">
                <a16:creationId xmlns:a16="http://schemas.microsoft.com/office/drawing/2014/main" id="{2CD981A9-F829-4975-B394-9161F6EE577A}"/>
              </a:ext>
            </a:extLst>
          </p:cNvPr>
          <p:cNvSpPr>
            <a:spLocks noGrp="1" noChangeArrowheads="1"/>
          </p:cNvSpPr>
          <p:nvPr>
            <p:ph type="sldNum" sz="quarter" idx="11"/>
          </p:nvPr>
        </p:nvSpPr>
        <p:spPr>
          <a:ln/>
        </p:spPr>
        <p:txBody>
          <a:bodyPr/>
          <a:lstStyle>
            <a:lvl1pPr>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3740306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788" y="987427"/>
            <a:ext cx="4629150" cy="4873625"/>
          </a:xfrm>
        </p:spPr>
        <p:txBody>
          <a:bodyPr/>
          <a:lstStyle>
            <a:lvl1pPr marL="0" indent="0">
              <a:buNone/>
              <a:defRPr sz="2400" b="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630239" y="2057400"/>
            <a:ext cx="2949575" cy="3811588"/>
          </a:xfrm>
        </p:spPr>
        <p:txBody>
          <a:bodyPr/>
          <a:lstStyle>
            <a:lvl1pPr marL="0" indent="0">
              <a:buNone/>
              <a:defRPr sz="1200" b="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编辑母版文本样式</a:t>
            </a:r>
          </a:p>
        </p:txBody>
      </p:sp>
      <p:sp>
        <p:nvSpPr>
          <p:cNvPr id="5" name="Rectangle 11">
            <a:extLst>
              <a:ext uri="{FF2B5EF4-FFF2-40B4-BE49-F238E27FC236}">
                <a16:creationId xmlns:a16="http://schemas.microsoft.com/office/drawing/2014/main" id="{EF1CA668-C5EF-40A5-BD1E-E0E90B631C6C}"/>
              </a:ext>
            </a:extLst>
          </p:cNvPr>
          <p:cNvSpPr>
            <a:spLocks noGrp="1" noChangeArrowheads="1"/>
          </p:cNvSpPr>
          <p:nvPr>
            <p:ph type="dt" sz="half" idx="10"/>
          </p:nvPr>
        </p:nvSpPr>
        <p:spPr>
          <a:ln/>
        </p:spPr>
        <p:txBody>
          <a:bodyPr/>
          <a:lstStyle>
            <a:lvl1pPr>
              <a:defRPr/>
            </a:lvl1pPr>
          </a:lstStyle>
          <a:p>
            <a:fld id="{A725549B-9D9D-4A6F-8412-3432B515DAA4}" type="datetimeFigureOut">
              <a:rPr lang="zh-CN" altLang="en-US" smtClean="0"/>
              <a:t>2022/10/30</a:t>
            </a:fld>
            <a:endParaRPr lang="zh-CN" altLang="en-US"/>
          </a:p>
        </p:txBody>
      </p:sp>
      <p:sp>
        <p:nvSpPr>
          <p:cNvPr id="6" name="Rectangle 13">
            <a:extLst>
              <a:ext uri="{FF2B5EF4-FFF2-40B4-BE49-F238E27FC236}">
                <a16:creationId xmlns:a16="http://schemas.microsoft.com/office/drawing/2014/main" id="{B9F0033D-5475-4EEF-BE12-748390C0CA98}"/>
              </a:ext>
            </a:extLst>
          </p:cNvPr>
          <p:cNvSpPr>
            <a:spLocks noGrp="1" noChangeArrowheads="1"/>
          </p:cNvSpPr>
          <p:nvPr>
            <p:ph type="sldNum" sz="quarter" idx="11"/>
          </p:nvPr>
        </p:nvSpPr>
        <p:spPr>
          <a:ln/>
        </p:spPr>
        <p:txBody>
          <a:bodyPr/>
          <a:lstStyle>
            <a:lvl1pPr>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195359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2C1FB3F-6B2A-42F1-9FA6-B70427EBC7F7}"/>
              </a:ext>
            </a:extLst>
          </p:cNvPr>
          <p:cNvSpPr>
            <a:spLocks noChangeArrowheads="1"/>
          </p:cNvSpPr>
          <p:nvPr/>
        </p:nvSpPr>
        <p:spPr bwMode="auto">
          <a:xfrm>
            <a:off x="474663" y="115890"/>
            <a:ext cx="381000" cy="409575"/>
          </a:xfrm>
          <a:prstGeom prst="rect">
            <a:avLst/>
          </a:prstGeom>
          <a:solidFill>
            <a:schemeClr val="accent2"/>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latin typeface="Tahoma" panose="020B0604030504040204" pitchFamily="34" charset="0"/>
            </a:endParaRPr>
          </a:p>
        </p:txBody>
      </p:sp>
      <p:sp>
        <p:nvSpPr>
          <p:cNvPr id="1027" name="Rectangle 3">
            <a:extLst>
              <a:ext uri="{FF2B5EF4-FFF2-40B4-BE49-F238E27FC236}">
                <a16:creationId xmlns:a16="http://schemas.microsoft.com/office/drawing/2014/main" id="{C5A9232C-28E5-48B3-B404-B40F2ABC1609}"/>
              </a:ext>
            </a:extLst>
          </p:cNvPr>
          <p:cNvSpPr>
            <a:spLocks noChangeArrowheads="1"/>
          </p:cNvSpPr>
          <p:nvPr/>
        </p:nvSpPr>
        <p:spPr bwMode="auto">
          <a:xfrm>
            <a:off x="842963" y="115890"/>
            <a:ext cx="285750" cy="409575"/>
          </a:xfrm>
          <a:prstGeom prst="rect">
            <a:avLst/>
          </a:prstGeom>
          <a:gradFill rotWithShape="0">
            <a:gsLst>
              <a:gs pos="0">
                <a:schemeClr val="accent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latin typeface="Tahoma" panose="020B0604030504040204" pitchFamily="34" charset="0"/>
            </a:endParaRPr>
          </a:p>
        </p:txBody>
      </p:sp>
      <p:sp>
        <p:nvSpPr>
          <p:cNvPr id="1028" name="Rectangle 4">
            <a:extLst>
              <a:ext uri="{FF2B5EF4-FFF2-40B4-BE49-F238E27FC236}">
                <a16:creationId xmlns:a16="http://schemas.microsoft.com/office/drawing/2014/main" id="{5861616F-A29E-43EE-88A2-4FD50C9FB7FA}"/>
              </a:ext>
            </a:extLst>
          </p:cNvPr>
          <p:cNvSpPr>
            <a:spLocks noChangeArrowheads="1"/>
          </p:cNvSpPr>
          <p:nvPr/>
        </p:nvSpPr>
        <p:spPr bwMode="auto">
          <a:xfrm>
            <a:off x="596901" y="538165"/>
            <a:ext cx="366713" cy="409575"/>
          </a:xfrm>
          <a:prstGeom prst="rect">
            <a:avLst/>
          </a:prstGeom>
          <a:solidFill>
            <a:schemeClr val="folHlink"/>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latin typeface="Tahoma" panose="020B0604030504040204" pitchFamily="34" charset="0"/>
            </a:endParaRPr>
          </a:p>
        </p:txBody>
      </p:sp>
      <p:sp>
        <p:nvSpPr>
          <p:cNvPr id="1029" name="Rectangle 5">
            <a:extLst>
              <a:ext uri="{FF2B5EF4-FFF2-40B4-BE49-F238E27FC236}">
                <a16:creationId xmlns:a16="http://schemas.microsoft.com/office/drawing/2014/main" id="{917A168C-919A-4BDC-89AB-8114A1056F8B}"/>
              </a:ext>
            </a:extLst>
          </p:cNvPr>
          <p:cNvSpPr>
            <a:spLocks noChangeArrowheads="1"/>
          </p:cNvSpPr>
          <p:nvPr/>
        </p:nvSpPr>
        <p:spPr bwMode="auto">
          <a:xfrm>
            <a:off x="958851" y="538165"/>
            <a:ext cx="320675" cy="409575"/>
          </a:xfrm>
          <a:prstGeom prst="rect">
            <a:avLst/>
          </a:prstGeom>
          <a:gradFill rotWithShape="0">
            <a:gsLst>
              <a:gs pos="0">
                <a:schemeClr val="folHlink"/>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latin typeface="Tahoma" panose="020B0604030504040204" pitchFamily="34" charset="0"/>
            </a:endParaRPr>
          </a:p>
        </p:txBody>
      </p:sp>
      <p:sp>
        <p:nvSpPr>
          <p:cNvPr id="1030" name="Rectangle 6">
            <a:extLst>
              <a:ext uri="{FF2B5EF4-FFF2-40B4-BE49-F238E27FC236}">
                <a16:creationId xmlns:a16="http://schemas.microsoft.com/office/drawing/2014/main" id="{B1B306CD-F26D-4E3F-9202-E7DDE381A36E}"/>
              </a:ext>
            </a:extLst>
          </p:cNvPr>
          <p:cNvSpPr>
            <a:spLocks noChangeArrowheads="1"/>
          </p:cNvSpPr>
          <p:nvPr/>
        </p:nvSpPr>
        <p:spPr bwMode="auto">
          <a:xfrm>
            <a:off x="200026" y="465140"/>
            <a:ext cx="487363" cy="365125"/>
          </a:xfrm>
          <a:prstGeom prst="rect">
            <a:avLst/>
          </a:prstGeom>
          <a:gradFill rotWithShape="0">
            <a:gsLst>
              <a:gs pos="0">
                <a:schemeClr val="bg1"/>
              </a:gs>
              <a:gs pos="100000">
                <a:schemeClr val="hlink"/>
              </a:gs>
            </a:gsLst>
            <a:lin ang="1890000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latin typeface="Tahoma" panose="020B0604030504040204" pitchFamily="34" charset="0"/>
            </a:endParaRPr>
          </a:p>
        </p:txBody>
      </p:sp>
      <p:sp>
        <p:nvSpPr>
          <p:cNvPr id="1031" name="Rectangle 7">
            <a:extLst>
              <a:ext uri="{FF2B5EF4-FFF2-40B4-BE49-F238E27FC236}">
                <a16:creationId xmlns:a16="http://schemas.microsoft.com/office/drawing/2014/main" id="{F35B2B9B-C36C-4ED6-8090-31D8CD8D5B3E}"/>
              </a:ext>
            </a:extLst>
          </p:cNvPr>
          <p:cNvSpPr>
            <a:spLocks noChangeArrowheads="1"/>
          </p:cNvSpPr>
          <p:nvPr/>
        </p:nvSpPr>
        <p:spPr bwMode="auto">
          <a:xfrm>
            <a:off x="762000" y="71438"/>
            <a:ext cx="31750" cy="1054100"/>
          </a:xfrm>
          <a:prstGeom prst="rect">
            <a:avLst/>
          </a:prstGeom>
          <a:solidFill>
            <a:schemeClr val="bg2"/>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latin typeface="Tahoma" panose="020B0604030504040204" pitchFamily="34" charset="0"/>
            </a:endParaRPr>
          </a:p>
        </p:txBody>
      </p:sp>
      <p:sp>
        <p:nvSpPr>
          <p:cNvPr id="1032" name="Rectangle 8">
            <a:extLst>
              <a:ext uri="{FF2B5EF4-FFF2-40B4-BE49-F238E27FC236}">
                <a16:creationId xmlns:a16="http://schemas.microsoft.com/office/drawing/2014/main" id="{4B3DF27D-E38F-493A-8B1D-F5CA25BF870B}"/>
              </a:ext>
            </a:extLst>
          </p:cNvPr>
          <p:cNvSpPr>
            <a:spLocks noChangeArrowheads="1"/>
          </p:cNvSpPr>
          <p:nvPr/>
        </p:nvSpPr>
        <p:spPr bwMode="auto">
          <a:xfrm>
            <a:off x="442914" y="744538"/>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latin typeface="Tahoma" panose="020B0604030504040204" pitchFamily="34" charset="0"/>
            </a:endParaRPr>
          </a:p>
        </p:txBody>
      </p:sp>
      <p:sp>
        <p:nvSpPr>
          <p:cNvPr id="1033" name="Rectangle 9">
            <a:extLst>
              <a:ext uri="{FF2B5EF4-FFF2-40B4-BE49-F238E27FC236}">
                <a16:creationId xmlns:a16="http://schemas.microsoft.com/office/drawing/2014/main" id="{3718B992-CA80-43E5-80F0-ED2AFEE6D4C3}"/>
              </a:ext>
            </a:extLst>
          </p:cNvPr>
          <p:cNvSpPr>
            <a:spLocks noGrp="1" noChangeArrowheads="1"/>
          </p:cNvSpPr>
          <p:nvPr>
            <p:ph type="title" idx="4294967295"/>
          </p:nvPr>
        </p:nvSpPr>
        <p:spPr bwMode="auto">
          <a:xfrm>
            <a:off x="395289" y="214313"/>
            <a:ext cx="85486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a:t>C语言程序设计</a:t>
            </a:r>
          </a:p>
        </p:txBody>
      </p:sp>
      <p:sp>
        <p:nvSpPr>
          <p:cNvPr id="1034" name="Rectangle 10">
            <a:extLst>
              <a:ext uri="{FF2B5EF4-FFF2-40B4-BE49-F238E27FC236}">
                <a16:creationId xmlns:a16="http://schemas.microsoft.com/office/drawing/2014/main" id="{0A00882A-75E8-4F04-A9B1-41B8E502A92C}"/>
              </a:ext>
            </a:extLst>
          </p:cNvPr>
          <p:cNvSpPr>
            <a:spLocks noGrp="1" noChangeArrowheads="1"/>
          </p:cNvSpPr>
          <p:nvPr>
            <p:ph type="body" idx="4294967295"/>
          </p:nvPr>
        </p:nvSpPr>
        <p:spPr bwMode="auto">
          <a:xfrm>
            <a:off x="250826" y="1046163"/>
            <a:ext cx="870902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35" name="Rectangle 11">
            <a:extLst>
              <a:ext uri="{FF2B5EF4-FFF2-40B4-BE49-F238E27FC236}">
                <a16:creationId xmlns:a16="http://schemas.microsoft.com/office/drawing/2014/main" id="{BB104166-EAF6-4007-BD04-F431A168D988}"/>
              </a:ext>
            </a:extLst>
          </p:cNvPr>
          <p:cNvSpPr>
            <a:spLocks noGrp="1" noChangeArrowheads="1"/>
          </p:cNvSpPr>
          <p:nvPr>
            <p:ph type="dt" sz="half" idx="2"/>
          </p:nvPr>
        </p:nvSpPr>
        <p:spPr bwMode="auto">
          <a:xfrm>
            <a:off x="539751" y="6243638"/>
            <a:ext cx="1728788" cy="457200"/>
          </a:xfrm>
          <a:prstGeom prst="rect">
            <a:avLst/>
          </a:prstGeom>
          <a:noFill/>
          <a:ln>
            <a:noFill/>
          </a:ln>
          <a:effectLst/>
        </p:spPr>
        <p:txBody>
          <a:bodyPr vert="horz" wrap="square" lIns="91440" tIns="45720" rIns="91440" bIns="45720" numCol="1" anchor="b" anchorCtr="0" compatLnSpc="1"/>
          <a:lstStyle>
            <a:lvl1pPr eaLnBrk="1" hangingPunct="1">
              <a:buFont typeface="Arial" panose="020B0604020202020204" pitchFamily="34" charset="0"/>
              <a:buNone/>
              <a:defRPr sz="1050">
                <a:latin typeface="+mn-lt"/>
              </a:defRPr>
            </a:lvl1pPr>
          </a:lstStyle>
          <a:p>
            <a:fld id="{A725549B-9D9D-4A6F-8412-3432B515DAA4}" type="datetimeFigureOut">
              <a:rPr lang="zh-CN" altLang="en-US" smtClean="0"/>
              <a:t>2022/10/30</a:t>
            </a:fld>
            <a:endParaRPr lang="zh-CN" altLang="en-US"/>
          </a:p>
        </p:txBody>
      </p:sp>
      <p:sp>
        <p:nvSpPr>
          <p:cNvPr id="1037" name="Rectangle 13">
            <a:extLst>
              <a:ext uri="{FF2B5EF4-FFF2-40B4-BE49-F238E27FC236}">
                <a16:creationId xmlns:a16="http://schemas.microsoft.com/office/drawing/2014/main" id="{B07686FB-FD1D-477E-AD49-FC3052351E63}"/>
              </a:ext>
            </a:extLst>
          </p:cNvPr>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050">
                <a:latin typeface="Tahoma" panose="020B0604030504040204" pitchFamily="34" charset="0"/>
              </a:defRPr>
            </a:lvl1pPr>
          </a:lstStyle>
          <a:p>
            <a:fld id="{3F2C24B3-B3F3-4246-8E0F-1F00C7D7F18B}" type="slidenum">
              <a:rPr lang="zh-CN" altLang="en-US" smtClean="0"/>
              <a:t>‹#›</a:t>
            </a:fld>
            <a:endParaRPr lang="zh-CN" altLang="en-US"/>
          </a:p>
        </p:txBody>
      </p:sp>
    </p:spTree>
    <p:extLst>
      <p:ext uri="{BB962C8B-B14F-4D97-AF65-F5344CB8AC3E}">
        <p14:creationId xmlns:p14="http://schemas.microsoft.com/office/powerpoint/2010/main" val="32088003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2700" kern="1200">
          <a:solidFill>
            <a:schemeClr val="tx2"/>
          </a:solidFill>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tx2"/>
          </a:solidFill>
          <a:latin typeface="微软雅黑" panose="020B0503020204020204" pitchFamily="34" charset="-122"/>
          <a:ea typeface="微软雅黑" panose="020B0503020204020204" pitchFamily="34" charset="-122"/>
        </a:defRPr>
      </a:lvl2pPr>
      <a:lvl3pPr algn="ctr" rtl="0" eaLnBrk="1" fontAlgn="base" hangingPunct="1">
        <a:spcBef>
          <a:spcPct val="0"/>
        </a:spcBef>
        <a:spcAft>
          <a:spcPct val="0"/>
        </a:spcAft>
        <a:defRPr sz="2700">
          <a:solidFill>
            <a:schemeClr val="tx2"/>
          </a:solidFill>
          <a:latin typeface="微软雅黑" panose="020B0503020204020204" pitchFamily="34" charset="-122"/>
          <a:ea typeface="微软雅黑" panose="020B0503020204020204" pitchFamily="34" charset="-122"/>
        </a:defRPr>
      </a:lvl3pPr>
      <a:lvl4pPr algn="ctr" rtl="0" eaLnBrk="1" fontAlgn="base" hangingPunct="1">
        <a:spcBef>
          <a:spcPct val="0"/>
        </a:spcBef>
        <a:spcAft>
          <a:spcPct val="0"/>
        </a:spcAft>
        <a:defRPr sz="2700">
          <a:solidFill>
            <a:schemeClr val="tx2"/>
          </a:solidFill>
          <a:latin typeface="微软雅黑" panose="020B0503020204020204" pitchFamily="34" charset="-122"/>
          <a:ea typeface="微软雅黑" panose="020B0503020204020204" pitchFamily="34" charset="-122"/>
        </a:defRPr>
      </a:lvl4pPr>
      <a:lvl5pPr algn="ctr" rtl="0" eaLnBrk="1" fontAlgn="base" hangingPunct="1">
        <a:spcBef>
          <a:spcPct val="0"/>
        </a:spcBef>
        <a:spcAft>
          <a:spcPct val="0"/>
        </a:spcAft>
        <a:defRPr sz="2700">
          <a:solidFill>
            <a:schemeClr val="tx2"/>
          </a:solidFill>
          <a:latin typeface="微软雅黑" panose="020B0503020204020204" pitchFamily="34" charset="-122"/>
          <a:ea typeface="微软雅黑" panose="020B0503020204020204" pitchFamily="34" charset="-122"/>
        </a:defRPr>
      </a:lvl5pPr>
      <a:lvl6pPr marL="342900" algn="ctr" rtl="0" eaLnBrk="1" fontAlgn="base" hangingPunct="1">
        <a:spcBef>
          <a:spcPct val="0"/>
        </a:spcBef>
        <a:spcAft>
          <a:spcPct val="0"/>
        </a:spcAft>
        <a:defRPr sz="3300" b="1">
          <a:solidFill>
            <a:schemeClr val="tx2"/>
          </a:solidFill>
          <a:latin typeface="黑体" panose="02010609060101010101" pitchFamily="49" charset="-122"/>
          <a:ea typeface="黑体" panose="02010609060101010101" pitchFamily="49" charset="-122"/>
        </a:defRPr>
      </a:lvl6pPr>
      <a:lvl7pPr marL="685800" algn="ctr" rtl="0" eaLnBrk="1" fontAlgn="base" hangingPunct="1">
        <a:spcBef>
          <a:spcPct val="0"/>
        </a:spcBef>
        <a:spcAft>
          <a:spcPct val="0"/>
        </a:spcAft>
        <a:defRPr sz="3300" b="1">
          <a:solidFill>
            <a:schemeClr val="tx2"/>
          </a:solidFill>
          <a:latin typeface="黑体" panose="02010609060101010101" pitchFamily="49" charset="-122"/>
          <a:ea typeface="黑体" panose="02010609060101010101" pitchFamily="49" charset="-122"/>
        </a:defRPr>
      </a:lvl7pPr>
      <a:lvl8pPr marL="1028700" algn="ctr" rtl="0" eaLnBrk="1" fontAlgn="base" hangingPunct="1">
        <a:spcBef>
          <a:spcPct val="0"/>
        </a:spcBef>
        <a:spcAft>
          <a:spcPct val="0"/>
        </a:spcAft>
        <a:defRPr sz="3300" b="1">
          <a:solidFill>
            <a:schemeClr val="tx2"/>
          </a:solidFill>
          <a:latin typeface="黑体" panose="02010609060101010101" pitchFamily="49" charset="-122"/>
          <a:ea typeface="黑体" panose="02010609060101010101" pitchFamily="49" charset="-122"/>
        </a:defRPr>
      </a:lvl8pPr>
      <a:lvl9pPr marL="1371600" algn="ctr" rtl="0" eaLnBrk="1" fontAlgn="base" hangingPunct="1">
        <a:spcBef>
          <a:spcPct val="0"/>
        </a:spcBef>
        <a:spcAft>
          <a:spcPct val="0"/>
        </a:spcAft>
        <a:defRPr sz="3300" b="1">
          <a:solidFill>
            <a:schemeClr val="tx2"/>
          </a:solidFill>
          <a:latin typeface="黑体" panose="02010609060101010101" pitchFamily="49" charset="-122"/>
          <a:ea typeface="黑体" panose="02010609060101010101" pitchFamily="49" charset="-122"/>
        </a:defRPr>
      </a:lvl9pPr>
    </p:titleStyle>
    <p:bodyStyle>
      <a:lvl1pPr marL="257175" indent="-257175" algn="l" rtl="0" eaLnBrk="1" fontAlgn="base" hangingPunct="1">
        <a:spcBef>
          <a:spcPct val="20000"/>
        </a:spcBef>
        <a:spcAft>
          <a:spcPct val="0"/>
        </a:spcAft>
        <a:buClr>
          <a:schemeClr val="folHlink"/>
        </a:buClr>
        <a:buSzPct val="60000"/>
        <a:buFont typeface="Wingdings" panose="05000000000000000000" pitchFamily="2" charset="2"/>
        <a:buChar char="n"/>
        <a:defRPr sz="2400" kern="1200">
          <a:solidFill>
            <a:schemeClr val="tx2"/>
          </a:solidFill>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folHlink"/>
        </a:buClr>
        <a:buSzPct val="60000"/>
        <a:buFont typeface="Wingdings" panose="05000000000000000000" pitchFamily="2" charset="2"/>
        <a:buChar char="n"/>
        <a:defRPr sz="2100" kern="1200">
          <a:solidFill>
            <a:schemeClr val="tx2"/>
          </a:solidFill>
          <a:latin typeface="微软雅黑" panose="020B0503020204020204" pitchFamily="34" charset="-122"/>
          <a:ea typeface="微软雅黑" panose="020B0503020204020204" pitchFamily="34" charset="-122"/>
          <a:cs typeface="+mn-cs"/>
        </a:defRPr>
      </a:lvl2pPr>
      <a:lvl3pPr marL="857250" indent="-171450" algn="l" rtl="0" eaLnBrk="1" fontAlgn="base" hangingPunct="1">
        <a:spcBef>
          <a:spcPct val="20000"/>
        </a:spcBef>
        <a:spcAft>
          <a:spcPct val="0"/>
        </a:spcAft>
        <a:buClr>
          <a:schemeClr val="folHlink"/>
        </a:buClr>
        <a:buSzPct val="60000"/>
        <a:buFont typeface="Wingdings" panose="05000000000000000000" pitchFamily="2" charset="2"/>
        <a:buChar char="n"/>
        <a:defRPr sz="1800" kern="1200">
          <a:solidFill>
            <a:schemeClr val="tx2"/>
          </a:solidFill>
          <a:latin typeface="微软雅黑" panose="020B0503020204020204" pitchFamily="34" charset="-122"/>
          <a:ea typeface="微软雅黑" panose="020B0503020204020204" pitchFamily="34" charset="-122"/>
          <a:cs typeface="+mn-cs"/>
        </a:defRPr>
      </a:lvl3pPr>
      <a:lvl4pPr marL="1200150" indent="-171450" algn="l" rtl="0" eaLnBrk="1" fontAlgn="base" hangingPunct="1">
        <a:spcBef>
          <a:spcPct val="20000"/>
        </a:spcBef>
        <a:spcAft>
          <a:spcPct val="0"/>
        </a:spcAft>
        <a:buClr>
          <a:schemeClr val="folHlink"/>
        </a:buClr>
        <a:buSzPct val="60000"/>
        <a:buFont typeface="Wingdings" panose="05000000000000000000" pitchFamily="2" charset="2"/>
        <a:buChar char="n"/>
        <a:defRPr sz="1500" kern="1200">
          <a:solidFill>
            <a:schemeClr val="tx2"/>
          </a:solidFill>
          <a:latin typeface="微软雅黑" panose="020B0503020204020204" pitchFamily="34" charset="-122"/>
          <a:ea typeface="微软雅黑" panose="020B0503020204020204" pitchFamily="34" charset="-122"/>
          <a:cs typeface="+mn-cs"/>
        </a:defRPr>
      </a:lvl4pPr>
      <a:lvl5pPr marL="1543050" indent="-171450" algn="l" rtl="0" eaLnBrk="1" fontAlgn="base" hangingPunct="1">
        <a:spcBef>
          <a:spcPct val="20000"/>
        </a:spcBef>
        <a:spcAft>
          <a:spcPct val="0"/>
        </a:spcAft>
        <a:buClr>
          <a:schemeClr val="folHlink"/>
        </a:buClr>
        <a:buSzPct val="60000"/>
        <a:buFont typeface="Wingdings" panose="05000000000000000000" pitchFamily="2" charset="2"/>
        <a:buChar char="n"/>
        <a:defRPr sz="1500" kern="1200">
          <a:solidFill>
            <a:schemeClr val="tx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zhipeng.lv@hust.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9.emf"/><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7" Type="http://schemas.openxmlformats.org/officeDocument/2006/relationships/image" Target="../media/image31.png"/><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31.em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55.png"/><Relationship Id="rId7" Type="http://schemas.openxmlformats.org/officeDocument/2006/relationships/image" Target="../media/image30.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34.emf"/></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63.png"/><Relationship Id="rId9"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gif"/><Relationship Id="rId4" Type="http://schemas.openxmlformats.org/officeDocument/2006/relationships/image" Target="../media/image1.jpeg"/><Relationship Id="rId9"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C0B165F-E6D8-4C57-9D7B-2EDAAC9DF4DD}"/>
              </a:ext>
            </a:extLst>
          </p:cNvPr>
          <p:cNvSpPr txBox="1">
            <a:spLocks noChangeArrowheads="1"/>
          </p:cNvSpPr>
          <p:nvPr/>
        </p:nvSpPr>
        <p:spPr bwMode="auto">
          <a:xfrm>
            <a:off x="413238" y="1431132"/>
            <a:ext cx="8343900" cy="230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eaLnBrk="1" hangingPunct="1">
              <a:defRPr sz="7200" b="0">
                <a:solidFill>
                  <a:schemeClr val="tx2"/>
                </a:solidFill>
                <a:latin typeface="隶书" panose="02010509060101010101" pitchFamily="49" charset="-122"/>
                <a:ea typeface="隶书" panose="02010509060101010101" pitchFamily="49" charset="-122"/>
                <a:cs typeface="+mj-cs"/>
              </a:defRPr>
            </a:lvl1pPr>
            <a:lvl2pPr algn="ctr">
              <a:defRPr sz="3600">
                <a:solidFill>
                  <a:schemeClr val="tx2"/>
                </a:solidFill>
                <a:latin typeface="微软雅黑" panose="020B0503020204020204" pitchFamily="34" charset="-122"/>
                <a:ea typeface="微软雅黑" panose="020B0503020204020204" pitchFamily="34" charset="-122"/>
              </a:defRPr>
            </a:lvl2pPr>
            <a:lvl3pPr algn="ctr">
              <a:defRPr sz="3600">
                <a:solidFill>
                  <a:schemeClr val="tx2"/>
                </a:solidFill>
                <a:latin typeface="微软雅黑" panose="020B0503020204020204" pitchFamily="34" charset="-122"/>
                <a:ea typeface="微软雅黑" panose="020B0503020204020204" pitchFamily="34" charset="-122"/>
              </a:defRPr>
            </a:lvl3pPr>
            <a:lvl4pPr algn="ctr">
              <a:defRPr sz="3600">
                <a:solidFill>
                  <a:schemeClr val="tx2"/>
                </a:solidFill>
                <a:latin typeface="微软雅黑" panose="020B0503020204020204" pitchFamily="34" charset="-122"/>
                <a:ea typeface="微软雅黑" panose="020B0503020204020204" pitchFamily="34" charset="-122"/>
              </a:defRPr>
            </a:lvl4pPr>
            <a:lvl5pPr algn="ctr">
              <a:defRPr sz="3600">
                <a:solidFill>
                  <a:schemeClr val="tx2"/>
                </a:solidFill>
                <a:latin typeface="微软雅黑" panose="020B0503020204020204" pitchFamily="34" charset="-122"/>
                <a:ea typeface="微软雅黑" panose="020B0503020204020204" pitchFamily="34" charset="-122"/>
              </a:defRPr>
            </a:lvl5pPr>
            <a:lvl6pPr marL="457200" algn="ctr" fontAlgn="base">
              <a:spcBef>
                <a:spcPct val="0"/>
              </a:spcBef>
              <a:spcAft>
                <a:spcPct val="0"/>
              </a:spcAft>
              <a:defRPr sz="4400" b="1">
                <a:solidFill>
                  <a:schemeClr val="tx2"/>
                </a:solidFill>
                <a:latin typeface="黑体" panose="02010609060101010101" pitchFamily="49" charset="-122"/>
                <a:ea typeface="黑体" panose="02010609060101010101" pitchFamily="49" charset="-122"/>
              </a:defRPr>
            </a:lvl6pPr>
            <a:lvl7pPr marL="914400" algn="ctr" fontAlgn="base">
              <a:spcBef>
                <a:spcPct val="0"/>
              </a:spcBef>
              <a:spcAft>
                <a:spcPct val="0"/>
              </a:spcAft>
              <a:defRPr sz="4400" b="1">
                <a:solidFill>
                  <a:schemeClr val="tx2"/>
                </a:solidFill>
                <a:latin typeface="黑体" panose="02010609060101010101" pitchFamily="49" charset="-122"/>
                <a:ea typeface="黑体" panose="02010609060101010101" pitchFamily="49" charset="-122"/>
              </a:defRPr>
            </a:lvl7pPr>
            <a:lvl8pPr marL="1371600" algn="ctr" fontAlgn="base">
              <a:spcBef>
                <a:spcPct val="0"/>
              </a:spcBef>
              <a:spcAft>
                <a:spcPct val="0"/>
              </a:spcAft>
              <a:defRPr sz="4400" b="1">
                <a:solidFill>
                  <a:schemeClr val="tx2"/>
                </a:solidFill>
                <a:latin typeface="黑体" panose="02010609060101010101" pitchFamily="49" charset="-122"/>
                <a:ea typeface="黑体" panose="02010609060101010101" pitchFamily="49" charset="-122"/>
              </a:defRPr>
            </a:lvl8pPr>
            <a:lvl9pPr marL="1828800" algn="ctr" fontAlgn="base">
              <a:spcBef>
                <a:spcPct val="0"/>
              </a:spcBef>
              <a:spcAft>
                <a:spcPct val="0"/>
              </a:spcAft>
              <a:defRPr sz="4400" b="1">
                <a:solidFill>
                  <a:schemeClr val="tx2"/>
                </a:solidFill>
                <a:latin typeface="黑体" panose="02010609060101010101" pitchFamily="49" charset="-122"/>
                <a:ea typeface="黑体" panose="02010609060101010101" pitchFamily="49" charset="-122"/>
              </a:defRPr>
            </a:lvl9pPr>
          </a:lstStyle>
          <a:p>
            <a:endParaRPr lang="zh-CN" altLang="en-US" dirty="0"/>
          </a:p>
          <a:p>
            <a:r>
              <a:rPr lang="zh-CN" altLang="en-US" dirty="0"/>
              <a:t> 高级算法</a:t>
            </a:r>
            <a:endParaRPr lang="en-US" altLang="zh-CN" dirty="0"/>
          </a:p>
          <a:p>
            <a:r>
              <a:rPr lang="zh-CN" altLang="en-US" dirty="0"/>
              <a:t>设计与分析 </a:t>
            </a:r>
            <a:br>
              <a:rPr lang="en-US" altLang="zh-CN" dirty="0"/>
            </a:br>
            <a:fld id="{933BD7DE-950A-484D-8645-68FF96A47364}" type="datetime6">
              <a:rPr lang="zh-CN" altLang="en-US" sz="3200">
                <a:latin typeface="微软雅黑" panose="020B0503020204020204" pitchFamily="34" charset="-122"/>
                <a:ea typeface="微软雅黑" panose="020B0503020204020204" pitchFamily="34" charset="-122"/>
              </a:rPr>
              <a:pPr/>
              <a:t>2022年10月</a:t>
            </a:fld>
            <a:endParaRPr lang="zh-CN" altLang="en-US" sz="3200" dirty="0">
              <a:latin typeface="微软雅黑" panose="020B0503020204020204" pitchFamily="34" charset="-122"/>
              <a:ea typeface="微软雅黑" panose="020B0503020204020204" pitchFamily="34" charset="-122"/>
            </a:endParaRPr>
          </a:p>
        </p:txBody>
      </p:sp>
      <p:sp>
        <p:nvSpPr>
          <p:cNvPr id="5" name="副标题 2">
            <a:extLst>
              <a:ext uri="{FF2B5EF4-FFF2-40B4-BE49-F238E27FC236}">
                <a16:creationId xmlns:a16="http://schemas.microsoft.com/office/drawing/2014/main" id="{16AB2C0D-B4DB-4297-B374-AFE49BE19545}"/>
              </a:ext>
            </a:extLst>
          </p:cNvPr>
          <p:cNvSpPr txBox="1">
            <a:spLocks noChangeArrowheads="1"/>
          </p:cNvSpPr>
          <p:nvPr/>
        </p:nvSpPr>
        <p:spPr bwMode="auto">
          <a:xfrm>
            <a:off x="267891" y="4125516"/>
            <a:ext cx="8568378"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2"/>
                </a:solidFill>
                <a:latin typeface="微软雅黑" panose="020B0503020204020204" pitchFamily="34" charset="-122"/>
                <a:ea typeface="微软雅黑" panose="020B0503020204020204" pitchFamily="34"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2"/>
                </a:solidFill>
                <a:latin typeface="微软雅黑" panose="020B0503020204020204" pitchFamily="34" charset="-122"/>
                <a:ea typeface="微软雅黑" panose="020B0503020204020204" pitchFamily="34"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2"/>
                </a:solidFill>
                <a:latin typeface="微软雅黑" panose="020B0503020204020204" pitchFamily="34" charset="-122"/>
                <a:ea typeface="微软雅黑" panose="020B0503020204020204" pitchFamily="34" charset="-122"/>
              </a:defRPr>
            </a:lvl9pPr>
          </a:lstStyle>
          <a:p>
            <a:pPr algn="ctr" eaLnBrk="1" hangingPunct="1">
              <a:buClr>
                <a:srgbClr val="3333CC"/>
              </a:buClr>
              <a:buFont typeface="Wingdings 2" panose="05020102010507070707" pitchFamily="18" charset="2"/>
              <a:buNone/>
            </a:pPr>
            <a:r>
              <a:rPr lang="zh-CN" altLang="en-US" sz="2500" dirty="0">
                <a:solidFill>
                  <a:srgbClr val="333399"/>
                </a:solidFill>
              </a:rPr>
              <a:t>吕志鹏</a:t>
            </a:r>
            <a:endParaRPr lang="en-US" altLang="zh-CN" sz="2500" dirty="0">
              <a:solidFill>
                <a:srgbClr val="333399"/>
              </a:solidFill>
            </a:endParaRPr>
          </a:p>
          <a:p>
            <a:pPr algn="ctr" eaLnBrk="1" hangingPunct="1">
              <a:buClr>
                <a:srgbClr val="3333CC"/>
              </a:buClr>
              <a:buFont typeface="Wingdings 2" panose="05020102010507070707" pitchFamily="18" charset="2"/>
              <a:buNone/>
            </a:pPr>
            <a:r>
              <a:rPr lang="en-US" altLang="zh-CN" sz="2500" dirty="0">
                <a:solidFill>
                  <a:srgbClr val="333399"/>
                </a:solidFill>
                <a:hlinkClick r:id="rId2"/>
              </a:rPr>
              <a:t>zhipeng.lv@hust.edu.cn</a:t>
            </a:r>
            <a:endParaRPr lang="en-US" altLang="zh-CN" sz="2500" dirty="0">
              <a:solidFill>
                <a:srgbClr val="333399"/>
              </a:solidFill>
            </a:endParaRPr>
          </a:p>
          <a:p>
            <a:pPr algn="ctr" eaLnBrk="1" hangingPunct="1">
              <a:buClr>
                <a:srgbClr val="3333CC"/>
              </a:buClr>
              <a:buFont typeface="Wingdings" panose="05000000000000000000" pitchFamily="2" charset="2"/>
              <a:buNone/>
            </a:pPr>
            <a:r>
              <a:rPr lang="zh-CN" altLang="en-US" sz="2500" dirty="0">
                <a:solidFill>
                  <a:srgbClr val="333399"/>
                </a:solidFill>
              </a:rPr>
              <a:t>群名称：</a:t>
            </a:r>
            <a:endParaRPr lang="en-US" altLang="zh-CN" sz="2500" dirty="0">
              <a:solidFill>
                <a:srgbClr val="333399"/>
              </a:solidFill>
            </a:endParaRPr>
          </a:p>
          <a:p>
            <a:pPr algn="ctr" eaLnBrk="1" hangingPunct="1">
              <a:buClr>
                <a:srgbClr val="3333CC"/>
              </a:buClr>
              <a:buFont typeface="Wingdings" panose="05000000000000000000" pitchFamily="2" charset="2"/>
              <a:buNone/>
            </a:pPr>
            <a:r>
              <a:rPr lang="zh-CN" altLang="en-US" sz="2500" dirty="0">
                <a:solidFill>
                  <a:srgbClr val="333399"/>
                </a:solidFill>
              </a:rPr>
              <a:t>群   号：</a:t>
            </a:r>
            <a:endParaRPr lang="en-US" altLang="zh-CN" sz="2500" dirty="0">
              <a:solidFill>
                <a:srgbClr val="333399"/>
              </a:solidFill>
            </a:endParaRPr>
          </a:p>
        </p:txBody>
      </p:sp>
    </p:spTree>
    <p:extLst>
      <p:ext uri="{BB962C8B-B14F-4D97-AF65-F5344CB8AC3E}">
        <p14:creationId xmlns:p14="http://schemas.microsoft.com/office/powerpoint/2010/main" val="1600294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A6C1A-AF2F-4368-B89D-F0FD3F8B0A40}"/>
              </a:ext>
            </a:extLst>
          </p:cNvPr>
          <p:cNvSpPr>
            <a:spLocks noGrp="1"/>
          </p:cNvSpPr>
          <p:nvPr>
            <p:ph type="title"/>
          </p:nvPr>
        </p:nvSpPr>
        <p:spPr/>
        <p:txBody>
          <a:bodyPr/>
          <a:lstStyle/>
          <a:p>
            <a:r>
              <a:rPr lang="zh-CN" altLang="en-US" dirty="0"/>
              <a:t>文献综述</a:t>
            </a:r>
          </a:p>
        </p:txBody>
      </p:sp>
      <p:sp>
        <p:nvSpPr>
          <p:cNvPr id="6" name="矩形 5">
            <a:extLst>
              <a:ext uri="{FF2B5EF4-FFF2-40B4-BE49-F238E27FC236}">
                <a16:creationId xmlns:a16="http://schemas.microsoft.com/office/drawing/2014/main" id="{536E732A-1688-4779-8E3A-4416FD725363}"/>
              </a:ext>
            </a:extLst>
          </p:cNvPr>
          <p:cNvSpPr/>
          <p:nvPr/>
        </p:nvSpPr>
        <p:spPr bwMode="auto">
          <a:xfrm>
            <a:off x="451104" y="1085088"/>
            <a:ext cx="8058912" cy="5172361"/>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20000"/>
              </a:lnSpc>
              <a:spcBef>
                <a:spcPts val="600"/>
              </a:spcBef>
            </a:pPr>
            <a:r>
              <a:rPr lang="en-US" altLang="zh-CN" sz="2200" dirty="0">
                <a:latin typeface="+mn-ea"/>
                <a:ea typeface="+mn-ea"/>
              </a:rPr>
              <a:t>P-center</a:t>
            </a:r>
            <a:r>
              <a:rPr lang="zh-CN" altLang="en-US" sz="2200" dirty="0">
                <a:latin typeface="+mn-ea"/>
                <a:ea typeface="+mn-ea"/>
              </a:rPr>
              <a:t>问题的求解方法主要包括：精确算法、近似算法和启发式算法</a:t>
            </a:r>
            <a:endParaRPr lang="en-US" altLang="zh-CN" sz="2200" dirty="0">
              <a:latin typeface="+mn-ea"/>
              <a:ea typeface="+mn-ea"/>
            </a:endParaRPr>
          </a:p>
          <a:p>
            <a:pPr>
              <a:lnSpc>
                <a:spcPct val="120000"/>
              </a:lnSpc>
              <a:spcBef>
                <a:spcPts val="600"/>
              </a:spcBef>
            </a:pPr>
            <a:r>
              <a:rPr lang="zh-CN" altLang="en-US" sz="2400" dirty="0">
                <a:solidFill>
                  <a:schemeClr val="tx2"/>
                </a:solidFill>
                <a:latin typeface="+mn-ea"/>
                <a:ea typeface="+mn-ea"/>
              </a:rPr>
              <a:t>精确算法</a:t>
            </a:r>
            <a:endParaRPr lang="en-US" altLang="zh-CN" sz="2400" dirty="0">
              <a:solidFill>
                <a:schemeClr val="tx2"/>
              </a:solidFill>
              <a:latin typeface="+mn-ea"/>
              <a:ea typeface="+mn-ea"/>
            </a:endParaRPr>
          </a:p>
          <a:p>
            <a:pPr marL="342900" indent="-342900">
              <a:lnSpc>
                <a:spcPct val="120000"/>
              </a:lnSpc>
              <a:spcBef>
                <a:spcPts val="600"/>
              </a:spcBef>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精确算法求解</a:t>
            </a:r>
            <a:r>
              <a:rPr lang="en-US" altLang="zh-CN" sz="2200" dirty="0">
                <a:latin typeface="微软雅黑" panose="020B0503020204020204" pitchFamily="34" charset="-122"/>
                <a:ea typeface="微软雅黑" panose="020B0503020204020204" pitchFamily="34" charset="-122"/>
              </a:rPr>
              <a:t>p-center</a:t>
            </a:r>
            <a:r>
              <a:rPr lang="zh-CN" altLang="en-US" sz="2200" dirty="0">
                <a:latin typeface="微软雅黑" panose="020B0503020204020204" pitchFamily="34" charset="-122"/>
                <a:ea typeface="微软雅黑" panose="020B0503020204020204" pitchFamily="34" charset="-122"/>
              </a:rPr>
              <a:t>问题的一个流行框架是求解一系列的最小集合覆盖问题，如</a:t>
            </a:r>
            <a:r>
              <a:rPr lang="zh-CN" altLang="en-US" sz="2200" dirty="0">
                <a:latin typeface="宋体" panose="02010600030101010101" pitchFamily="2" charset="-122"/>
              </a:rPr>
              <a:t>：</a:t>
            </a:r>
            <a:endParaRPr lang="en-US" altLang="zh-CN" sz="2000" dirty="0">
              <a:latin typeface="宋体" panose="02010600030101010101" pitchFamily="2" charset="-122"/>
            </a:endParaRP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err="1">
                <a:solidFill>
                  <a:srgbClr val="FF0000"/>
                </a:solidFill>
                <a:latin typeface="微软雅黑" panose="020B0503020204020204" pitchFamily="34" charset="-122"/>
                <a:ea typeface="微软雅黑" panose="020B0503020204020204" pitchFamily="34" charset="-122"/>
              </a:rPr>
              <a:t>Minieka</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1970</a:t>
            </a: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err="1">
                <a:solidFill>
                  <a:srgbClr val="FF0000"/>
                </a:solidFill>
                <a:latin typeface="微软雅黑" panose="020B0503020204020204" pitchFamily="34" charset="-122"/>
                <a:ea typeface="微软雅黑" panose="020B0503020204020204" pitchFamily="34" charset="-122"/>
              </a:rPr>
              <a:t>Daskin</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2002</a:t>
            </a: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err="1">
                <a:solidFill>
                  <a:srgbClr val="FF0000"/>
                </a:solidFill>
                <a:latin typeface="微软雅黑" panose="020B0503020204020204" pitchFamily="34" charset="-122"/>
                <a:ea typeface="微软雅黑" panose="020B0503020204020204" pitchFamily="34" charset="-122"/>
              </a:rPr>
              <a:t>Ilhan</a:t>
            </a:r>
            <a:r>
              <a:rPr lang="en-US" altLang="zh-CN" sz="2000" dirty="0">
                <a:solidFill>
                  <a:srgbClr val="FF0000"/>
                </a:solidFill>
                <a:latin typeface="微软雅黑" panose="020B0503020204020204" pitchFamily="34" charset="-122"/>
                <a:ea typeface="微软雅黑" panose="020B0503020204020204" pitchFamily="34" charset="-122"/>
              </a:rPr>
              <a:t> et al., 2002</a:t>
            </a: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err="1">
                <a:solidFill>
                  <a:srgbClr val="FF0000"/>
                </a:solidFill>
                <a:latin typeface="微软雅黑" panose="020B0503020204020204" pitchFamily="34" charset="-122"/>
                <a:ea typeface="微软雅黑" panose="020B0503020204020204" pitchFamily="34" charset="-122"/>
              </a:rPr>
              <a:t>Elloumi</a:t>
            </a:r>
            <a:r>
              <a:rPr lang="en-US" altLang="zh-CN" sz="2000" dirty="0">
                <a:solidFill>
                  <a:srgbClr val="FF0000"/>
                </a:solidFill>
                <a:latin typeface="微软雅黑" panose="020B0503020204020204" pitchFamily="34" charset="-122"/>
                <a:ea typeface="微软雅黑" panose="020B0503020204020204" pitchFamily="34" charset="-122"/>
              </a:rPr>
              <a:t> et al., 2004</a:t>
            </a: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err="1">
                <a:solidFill>
                  <a:srgbClr val="FF0000"/>
                </a:solidFill>
                <a:latin typeface="微软雅黑" panose="020B0503020204020204" pitchFamily="34" charset="-122"/>
                <a:ea typeface="微软雅黑" panose="020B0503020204020204" pitchFamily="34" charset="-122"/>
              </a:rPr>
              <a:t>Calik</a:t>
            </a:r>
            <a:r>
              <a:rPr lang="en-US" altLang="zh-CN" sz="2000" dirty="0">
                <a:solidFill>
                  <a:srgbClr val="FF0000"/>
                </a:solidFill>
                <a:latin typeface="微软雅黑" panose="020B0503020204020204" pitchFamily="34" charset="-122"/>
                <a:ea typeface="微软雅黑" panose="020B0503020204020204" pitchFamily="34" charset="-122"/>
              </a:rPr>
              <a:t> and</a:t>
            </a:r>
            <a:r>
              <a:rPr lang="zh-CN" altLang="en-US" sz="2000" dirty="0">
                <a:solidFill>
                  <a:srgbClr val="FF0000"/>
                </a:solidFill>
                <a:latin typeface="微软雅黑" panose="020B0503020204020204" pitchFamily="34" charset="-122"/>
                <a:ea typeface="微软雅黑" panose="020B0503020204020204" pitchFamily="34" charset="-122"/>
              </a:rPr>
              <a:t> </a:t>
            </a:r>
            <a:r>
              <a:rPr lang="en-US" altLang="zh-CN" sz="2000" dirty="0" err="1">
                <a:solidFill>
                  <a:srgbClr val="FF0000"/>
                </a:solidFill>
                <a:latin typeface="微软雅黑" panose="020B0503020204020204" pitchFamily="34" charset="-122"/>
                <a:ea typeface="微软雅黑" panose="020B0503020204020204" pitchFamily="34" charset="-122"/>
              </a:rPr>
              <a:t>Tansel</a:t>
            </a:r>
            <a:r>
              <a:rPr lang="en-US" altLang="zh-CN" sz="2000" dirty="0">
                <a:solidFill>
                  <a:srgbClr val="FF0000"/>
                </a:solidFill>
                <a:latin typeface="微软雅黑" panose="020B0503020204020204" pitchFamily="34" charset="-122"/>
                <a:ea typeface="微软雅黑" panose="020B0503020204020204" pitchFamily="34" charset="-122"/>
              </a:rPr>
              <a:t>, 2013</a:t>
            </a: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a:solidFill>
                  <a:srgbClr val="FF0000"/>
                </a:solidFill>
                <a:latin typeface="微软雅黑" panose="020B0503020204020204" pitchFamily="34" charset="-122"/>
                <a:ea typeface="微软雅黑" panose="020B0503020204020204" pitchFamily="34" charset="-122"/>
              </a:rPr>
              <a:t>Liu et al.,2020</a:t>
            </a:r>
          </a:p>
          <a:p>
            <a:pPr lvl="0">
              <a:lnSpc>
                <a:spcPct val="120000"/>
              </a:lnSpc>
              <a:spcBef>
                <a:spcPts val="600"/>
              </a:spcBef>
              <a:buClr>
                <a:srgbClr val="3333CC"/>
              </a:buClr>
              <a:buSzPct val="60000"/>
              <a:defRPr/>
            </a:pPr>
            <a:endParaRPr lang="en-US" altLang="zh-CN" sz="2000" dirty="0">
              <a:solidFill>
                <a:srgbClr val="333300"/>
              </a:solidFill>
              <a:latin typeface="微软雅黑" panose="020B0503020204020204" pitchFamily="34" charset="-122"/>
              <a:ea typeface="微软雅黑" panose="020B0503020204020204" pitchFamily="34" charset="-122"/>
            </a:endParaRPr>
          </a:p>
          <a:p>
            <a:pPr marL="342900" indent="-342900">
              <a:lnSpc>
                <a:spcPct val="120000"/>
              </a:lnSpc>
              <a:spcBef>
                <a:spcPts val="600"/>
              </a:spcBef>
              <a:buFont typeface="Arial" panose="020B0604020202020204" pitchFamily="34" charset="0"/>
              <a:buChar char="•"/>
            </a:pPr>
            <a:endParaRPr lang="en-US" altLang="zh-CN" sz="2400" dirty="0">
              <a:solidFill>
                <a:schemeClr val="tx2"/>
              </a:solidFill>
              <a:latin typeface="+mn-ea"/>
              <a:ea typeface="+mn-ea"/>
            </a:endParaRPr>
          </a:p>
        </p:txBody>
      </p:sp>
    </p:spTree>
    <p:extLst>
      <p:ext uri="{BB962C8B-B14F-4D97-AF65-F5344CB8AC3E}">
        <p14:creationId xmlns:p14="http://schemas.microsoft.com/office/powerpoint/2010/main" val="179105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A6C1A-AF2F-4368-B89D-F0FD3F8B0A40}"/>
              </a:ext>
            </a:extLst>
          </p:cNvPr>
          <p:cNvSpPr>
            <a:spLocks noGrp="1"/>
          </p:cNvSpPr>
          <p:nvPr>
            <p:ph type="title"/>
          </p:nvPr>
        </p:nvSpPr>
        <p:spPr/>
        <p:txBody>
          <a:bodyPr/>
          <a:lstStyle/>
          <a:p>
            <a:r>
              <a:rPr lang="zh-CN" altLang="en-US" dirty="0"/>
              <a:t>文献综述</a:t>
            </a:r>
          </a:p>
        </p:txBody>
      </p:sp>
      <p:sp>
        <p:nvSpPr>
          <p:cNvPr id="6" name="矩形 5">
            <a:extLst>
              <a:ext uri="{FF2B5EF4-FFF2-40B4-BE49-F238E27FC236}">
                <a16:creationId xmlns:a16="http://schemas.microsoft.com/office/drawing/2014/main" id="{536E732A-1688-4779-8E3A-4416FD725363}"/>
              </a:ext>
            </a:extLst>
          </p:cNvPr>
          <p:cNvSpPr/>
          <p:nvPr/>
        </p:nvSpPr>
        <p:spPr bwMode="auto">
          <a:xfrm>
            <a:off x="451104" y="1085088"/>
            <a:ext cx="8058912" cy="5172361"/>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20000"/>
              </a:lnSpc>
              <a:spcBef>
                <a:spcPts val="600"/>
              </a:spcBef>
            </a:pPr>
            <a:r>
              <a:rPr lang="zh-CN" altLang="en-US" sz="2400" dirty="0">
                <a:solidFill>
                  <a:schemeClr val="tx2"/>
                </a:solidFill>
                <a:latin typeface="+mn-ea"/>
                <a:ea typeface="+mn-ea"/>
              </a:rPr>
              <a:t>启发式算法</a:t>
            </a:r>
            <a:endParaRPr lang="en-US" altLang="zh-CN" sz="2400" dirty="0">
              <a:solidFill>
                <a:schemeClr val="tx2"/>
              </a:solidFill>
              <a:latin typeface="+mn-ea"/>
              <a:ea typeface="+mn-ea"/>
            </a:endParaRP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a:latin typeface="微软雅黑" panose="020B0503020204020204" pitchFamily="34" charset="-122"/>
                <a:ea typeface="微软雅黑" panose="020B0503020204020204" pitchFamily="34" charset="-122"/>
              </a:rPr>
              <a:t>Variable Neighborhood Search </a:t>
            </a:r>
            <a:r>
              <a:rPr lang="en-US" altLang="zh-CN" sz="2000" dirty="0">
                <a:solidFill>
                  <a:srgbClr val="333300"/>
                </a:solidFill>
                <a:latin typeface="微软雅黑" panose="020B0503020204020204" pitchFamily="34" charset="-122"/>
                <a:ea typeface="微软雅黑" panose="020B0503020204020204" pitchFamily="34" charset="-122"/>
              </a:rPr>
              <a:t>(</a:t>
            </a:r>
            <a:r>
              <a:rPr lang="da-DK" altLang="zh-CN" sz="2000" dirty="0">
                <a:solidFill>
                  <a:srgbClr val="FF0000"/>
                </a:solidFill>
                <a:latin typeface="微软雅黑" panose="020B0503020204020204" pitchFamily="34" charset="-122"/>
                <a:ea typeface="微软雅黑" panose="020B0503020204020204" pitchFamily="34" charset="-122"/>
              </a:rPr>
              <a:t>Mladenovi´c et al. 2003</a:t>
            </a:r>
            <a:r>
              <a:rPr lang="en-US" altLang="zh-CN" sz="2000" dirty="0">
                <a:solidFill>
                  <a:srgbClr val="333300"/>
                </a:solidFill>
                <a:latin typeface="微软雅黑" panose="020B0503020204020204" pitchFamily="34" charset="-122"/>
                <a:ea typeface="微软雅黑" panose="020B0503020204020204" pitchFamily="34" charset="-122"/>
              </a:rPr>
              <a:t>)</a:t>
            </a: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err="1">
                <a:solidFill>
                  <a:srgbClr val="333300"/>
                </a:solidFill>
                <a:latin typeface="微软雅黑" panose="020B0503020204020204" pitchFamily="34" charset="-122"/>
                <a:ea typeface="微软雅黑" panose="020B0503020204020204" pitchFamily="34" charset="-122"/>
              </a:rPr>
              <a:t>Multistart</a:t>
            </a:r>
            <a:r>
              <a:rPr lang="en-US" altLang="zh-CN" sz="2000" dirty="0">
                <a:solidFill>
                  <a:srgbClr val="333300"/>
                </a:solidFill>
                <a:latin typeface="微软雅黑" panose="020B0503020204020204" pitchFamily="34" charset="-122"/>
                <a:ea typeface="微软雅黑" panose="020B0503020204020204" pitchFamily="34" charset="-122"/>
              </a:rPr>
              <a:t> Local Search (</a:t>
            </a:r>
            <a:r>
              <a:rPr lang="da-DK" altLang="zh-CN" sz="2000" dirty="0">
                <a:solidFill>
                  <a:srgbClr val="FF0000"/>
                </a:solidFill>
                <a:latin typeface="微软雅黑" panose="020B0503020204020204" pitchFamily="34" charset="-122"/>
                <a:ea typeface="微软雅黑" panose="020B0503020204020204" pitchFamily="34" charset="-122"/>
              </a:rPr>
              <a:t>Mladenovi´c et al. 2003</a:t>
            </a:r>
            <a:r>
              <a:rPr lang="en-US" altLang="zh-CN" sz="2000" dirty="0">
                <a:solidFill>
                  <a:srgbClr val="333300"/>
                </a:solidFill>
                <a:latin typeface="微软雅黑" panose="020B0503020204020204" pitchFamily="34" charset="-122"/>
                <a:ea typeface="微软雅黑" panose="020B0503020204020204" pitchFamily="34" charset="-122"/>
              </a:rPr>
              <a:t>)</a:t>
            </a: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err="1">
                <a:solidFill>
                  <a:srgbClr val="333300"/>
                </a:solidFill>
                <a:latin typeface="微软雅黑" panose="020B0503020204020204" pitchFamily="34" charset="-122"/>
                <a:ea typeface="微软雅黑" panose="020B0503020204020204" pitchFamily="34" charset="-122"/>
              </a:rPr>
              <a:t>Tabu</a:t>
            </a:r>
            <a:r>
              <a:rPr lang="en-US" altLang="zh-CN" sz="2000" dirty="0">
                <a:solidFill>
                  <a:srgbClr val="333300"/>
                </a:solidFill>
                <a:latin typeface="微软雅黑" panose="020B0503020204020204" pitchFamily="34" charset="-122"/>
                <a:ea typeface="微软雅黑" panose="020B0503020204020204" pitchFamily="34" charset="-122"/>
              </a:rPr>
              <a:t> Search (</a:t>
            </a:r>
            <a:r>
              <a:rPr lang="da-DK" altLang="zh-CN" sz="2000" dirty="0">
                <a:solidFill>
                  <a:srgbClr val="FF0000"/>
                </a:solidFill>
                <a:latin typeface="微软雅黑" panose="020B0503020204020204" pitchFamily="34" charset="-122"/>
                <a:ea typeface="微软雅黑" panose="020B0503020204020204" pitchFamily="34" charset="-122"/>
              </a:rPr>
              <a:t>Mladenovi´c et al. 2003</a:t>
            </a:r>
            <a:r>
              <a:rPr lang="en-US" altLang="zh-CN" sz="2000" dirty="0">
                <a:solidFill>
                  <a:srgbClr val="333300"/>
                </a:solidFill>
                <a:latin typeface="微软雅黑" panose="020B0503020204020204" pitchFamily="34" charset="-122"/>
                <a:ea typeface="微软雅黑" panose="020B0503020204020204" pitchFamily="34" charset="-122"/>
              </a:rPr>
              <a:t>)</a:t>
            </a: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a:t>A Hybrid Algorithm (</a:t>
            </a:r>
            <a:r>
              <a:rPr lang="en-US" altLang="zh-CN" sz="2000" dirty="0">
                <a:solidFill>
                  <a:srgbClr val="FF0000"/>
                </a:solidFill>
                <a:latin typeface="微软雅黑" panose="020B0503020204020204" pitchFamily="34" charset="-122"/>
                <a:ea typeface="微软雅黑" panose="020B0503020204020204" pitchFamily="34" charset="-122"/>
              </a:rPr>
              <a:t>Caruso et al., 2003</a:t>
            </a:r>
            <a:r>
              <a:rPr lang="en-US" altLang="zh-CN" sz="2000" dirty="0"/>
              <a:t>)</a:t>
            </a:r>
            <a:endParaRPr lang="en-US" altLang="zh-CN" sz="2000" b="1" dirty="0">
              <a:solidFill>
                <a:srgbClr val="333300"/>
              </a:solidFill>
              <a:latin typeface="微软雅黑" panose="020B0503020204020204" pitchFamily="34" charset="-122"/>
              <a:ea typeface="微软雅黑" panose="020B0503020204020204" pitchFamily="34" charset="-122"/>
            </a:endParaRP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a:solidFill>
                  <a:srgbClr val="333300"/>
                </a:solidFill>
                <a:latin typeface="微软雅黑" panose="020B0503020204020204" pitchFamily="34" charset="-122"/>
                <a:ea typeface="微软雅黑" panose="020B0503020204020204" pitchFamily="34" charset="-122"/>
              </a:rPr>
              <a:t>A Population-Based Metaheuristic Algorithm (PBS). (</a:t>
            </a:r>
            <a:r>
              <a:rPr lang="en-US" altLang="zh-CN" sz="2000" dirty="0" err="1">
                <a:solidFill>
                  <a:srgbClr val="FF0000"/>
                </a:solidFill>
                <a:latin typeface="微软雅黑" panose="020B0503020204020204" pitchFamily="34" charset="-122"/>
                <a:ea typeface="微软雅黑" panose="020B0503020204020204" pitchFamily="34" charset="-122"/>
              </a:rPr>
              <a:t>Pullan</a:t>
            </a:r>
            <a:r>
              <a:rPr lang="en-US" altLang="zh-CN" sz="2000" dirty="0">
                <a:solidFill>
                  <a:srgbClr val="FF0000"/>
                </a:solidFill>
                <a:latin typeface="微软雅黑" panose="020B0503020204020204" pitchFamily="34" charset="-122"/>
                <a:ea typeface="微软雅黑" panose="020B0503020204020204" pitchFamily="34" charset="-122"/>
              </a:rPr>
              <a:t>, 2008</a:t>
            </a:r>
            <a:r>
              <a:rPr lang="en-US" altLang="zh-CN" sz="2000" dirty="0">
                <a:solidFill>
                  <a:srgbClr val="333300"/>
                </a:solidFill>
                <a:latin typeface="微软雅黑" panose="020B0503020204020204" pitchFamily="34" charset="-122"/>
                <a:ea typeface="微软雅黑" panose="020B0503020204020204" pitchFamily="34" charset="-122"/>
              </a:rPr>
              <a:t>)</a:t>
            </a: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a:solidFill>
                  <a:srgbClr val="333300"/>
                </a:solidFill>
                <a:latin typeface="微软雅黑" panose="020B0503020204020204" pitchFamily="34" charset="-122"/>
                <a:ea typeface="微软雅黑" panose="020B0503020204020204" pitchFamily="34" charset="-122"/>
              </a:rPr>
              <a:t>Bee Colony Optimization (BCO) (</a:t>
            </a:r>
            <a:r>
              <a:rPr lang="en-US" altLang="zh-CN" sz="2000" dirty="0" err="1">
                <a:solidFill>
                  <a:srgbClr val="FF0000"/>
                </a:solidFill>
                <a:latin typeface="微软雅黑" panose="020B0503020204020204" pitchFamily="34" charset="-122"/>
                <a:ea typeface="微软雅黑" panose="020B0503020204020204" pitchFamily="34" charset="-122"/>
              </a:rPr>
              <a:t>Davidovi</a:t>
            </a:r>
            <a:r>
              <a:rPr lang="da-DK" altLang="zh-CN" sz="2000" dirty="0">
                <a:solidFill>
                  <a:srgbClr val="FF0000"/>
                </a:solidFill>
                <a:latin typeface="微软雅黑" panose="020B0503020204020204" pitchFamily="34" charset="-122"/>
                <a:ea typeface="微软雅黑" panose="020B0503020204020204" pitchFamily="34" charset="-122"/>
              </a:rPr>
              <a:t>´c</a:t>
            </a:r>
            <a:r>
              <a:rPr lang="en-US" altLang="zh-CN" sz="2000" dirty="0">
                <a:solidFill>
                  <a:srgbClr val="FF0000"/>
                </a:solidFill>
                <a:latin typeface="微软雅黑" panose="020B0503020204020204" pitchFamily="34" charset="-122"/>
                <a:ea typeface="微软雅黑" panose="020B0503020204020204" pitchFamily="34" charset="-122"/>
              </a:rPr>
              <a:t> et al.,2013</a:t>
            </a:r>
            <a:r>
              <a:rPr lang="en-US" altLang="zh-CN" sz="2000" dirty="0">
                <a:solidFill>
                  <a:srgbClr val="333300"/>
                </a:solidFill>
                <a:latin typeface="微软雅黑" panose="020B0503020204020204" pitchFamily="34" charset="-122"/>
                <a:ea typeface="微软雅黑" panose="020B0503020204020204" pitchFamily="34" charset="-122"/>
              </a:rPr>
              <a:t>)</a:t>
            </a:r>
          </a:p>
          <a:p>
            <a:pPr marL="742950" lvl="1" indent="-285750">
              <a:lnSpc>
                <a:spcPct val="120000"/>
              </a:lnSpc>
              <a:spcBef>
                <a:spcPts val="600"/>
              </a:spcBef>
              <a:buClr>
                <a:srgbClr val="3333CC"/>
              </a:buClr>
              <a:buSzPct val="60000"/>
              <a:buFont typeface="Wingdings" panose="05000000000000000000" pitchFamily="2" charset="2"/>
              <a:buChar char="n"/>
              <a:defRPr/>
            </a:pPr>
            <a:r>
              <a:rPr lang="en-US" altLang="zh-CN" sz="2000" dirty="0">
                <a:solidFill>
                  <a:srgbClr val="333300"/>
                </a:solidFill>
                <a:latin typeface="微软雅黑" panose="020B0503020204020204" pitchFamily="34" charset="-122"/>
                <a:ea typeface="微软雅黑" panose="020B0503020204020204" pitchFamily="34" charset="-122"/>
              </a:rPr>
              <a:t>GRASP/PR (</a:t>
            </a:r>
            <a:r>
              <a:rPr lang="en-US" altLang="zh-CN" sz="2000" dirty="0">
                <a:solidFill>
                  <a:srgbClr val="FF0000"/>
                </a:solidFill>
                <a:latin typeface="微软雅黑" panose="020B0503020204020204" pitchFamily="34" charset="-122"/>
                <a:ea typeface="微软雅黑" panose="020B0503020204020204" pitchFamily="34" charset="-122"/>
              </a:rPr>
              <a:t>Yin et al., 2017</a:t>
            </a:r>
            <a:r>
              <a:rPr lang="en-US" altLang="zh-CN" sz="2000" dirty="0">
                <a:solidFill>
                  <a:srgbClr val="333300"/>
                </a:solidFill>
                <a:latin typeface="微软雅黑" panose="020B0503020204020204" pitchFamily="34" charset="-122"/>
                <a:ea typeface="微软雅黑" panose="020B0503020204020204" pitchFamily="34" charset="-122"/>
              </a:rPr>
              <a:t>)</a:t>
            </a:r>
          </a:p>
          <a:p>
            <a:pPr marL="742950" lvl="1" indent="-285750">
              <a:lnSpc>
                <a:spcPct val="120000"/>
              </a:lnSpc>
              <a:spcBef>
                <a:spcPts val="600"/>
              </a:spcBef>
              <a:buClr>
                <a:srgbClr val="3333CC"/>
              </a:buClr>
              <a:buSzPct val="60000"/>
              <a:buFont typeface="Wingdings" panose="05000000000000000000" pitchFamily="2" charset="2"/>
              <a:buChar char="n"/>
              <a:defRPr/>
            </a:pPr>
            <a:endParaRPr lang="en-US" altLang="zh-CN" sz="2000" dirty="0">
              <a:solidFill>
                <a:srgbClr val="333300"/>
              </a:solidFill>
              <a:latin typeface="微软雅黑" panose="020B0503020204020204" pitchFamily="34" charset="-122"/>
              <a:ea typeface="微软雅黑" panose="020B0503020204020204" pitchFamily="34" charset="-122"/>
            </a:endParaRPr>
          </a:p>
          <a:p>
            <a:pPr marL="342900" lvl="0" indent="-342900">
              <a:lnSpc>
                <a:spcPct val="120000"/>
              </a:lnSpc>
              <a:spcBef>
                <a:spcPts val="600"/>
              </a:spcBef>
              <a:buClr>
                <a:srgbClr val="3333CC"/>
              </a:buClr>
              <a:buSzPct val="60000"/>
              <a:buFont typeface="Wingdings" panose="05000000000000000000" pitchFamily="2" charset="2"/>
              <a:buChar char="n"/>
              <a:defRPr/>
            </a:pPr>
            <a:r>
              <a:rPr lang="zh-CN" altLang="en-US" sz="2000" dirty="0">
                <a:solidFill>
                  <a:srgbClr val="333300"/>
                </a:solidFill>
                <a:latin typeface="微软雅黑" panose="020B0503020204020204" pitchFamily="34" charset="-122"/>
                <a:ea typeface="微软雅黑" panose="020B0503020204020204" pitchFamily="34" charset="-122"/>
              </a:rPr>
              <a:t>以上启发式算法均是直接求解原问题的优化版本，其中</a:t>
            </a:r>
            <a:r>
              <a:rPr lang="en-US" altLang="zh-CN" sz="2000" dirty="0">
                <a:solidFill>
                  <a:srgbClr val="333300"/>
                </a:solidFill>
                <a:latin typeface="微软雅黑" panose="020B0503020204020204" pitchFamily="34" charset="-122"/>
                <a:ea typeface="微软雅黑" panose="020B0503020204020204" pitchFamily="34" charset="-122"/>
              </a:rPr>
              <a:t>PBS</a:t>
            </a:r>
            <a:r>
              <a:rPr lang="zh-CN" altLang="en-US" sz="2000" dirty="0">
                <a:solidFill>
                  <a:srgbClr val="333300"/>
                </a:solidFill>
                <a:latin typeface="微软雅黑" panose="020B0503020204020204" pitchFamily="34" charset="-122"/>
                <a:ea typeface="微软雅黑" panose="020B0503020204020204" pitchFamily="34" charset="-122"/>
              </a:rPr>
              <a:t>算法是优化版本的最经典算法之一。</a:t>
            </a:r>
            <a:endParaRPr lang="en-US" altLang="zh-CN" sz="2000" dirty="0">
              <a:solidFill>
                <a:srgbClr val="333300"/>
              </a:solidFill>
              <a:latin typeface="微软雅黑" panose="020B0503020204020204" pitchFamily="34" charset="-122"/>
              <a:ea typeface="微软雅黑" panose="020B0503020204020204" pitchFamily="34" charset="-122"/>
            </a:endParaRPr>
          </a:p>
          <a:p>
            <a:pPr marL="342900" lvl="0" indent="-342900">
              <a:lnSpc>
                <a:spcPct val="120000"/>
              </a:lnSpc>
              <a:spcBef>
                <a:spcPts val="600"/>
              </a:spcBef>
              <a:buClr>
                <a:srgbClr val="3333CC"/>
              </a:buClr>
              <a:buSzPct val="60000"/>
              <a:buFont typeface="Wingdings" panose="05000000000000000000" pitchFamily="2" charset="2"/>
              <a:buChar char="n"/>
              <a:defRPr/>
            </a:pPr>
            <a:endParaRPr lang="en-US" altLang="zh-CN" sz="2000" dirty="0">
              <a:solidFill>
                <a:srgbClr val="333300"/>
              </a:solidFill>
              <a:latin typeface="微软雅黑" panose="020B0503020204020204" pitchFamily="34" charset="-122"/>
              <a:ea typeface="微软雅黑" panose="020B0503020204020204" pitchFamily="34" charset="-122"/>
            </a:endParaRPr>
          </a:p>
          <a:p>
            <a:pPr marL="342900" indent="-342900">
              <a:lnSpc>
                <a:spcPct val="120000"/>
              </a:lnSpc>
              <a:spcBef>
                <a:spcPts val="600"/>
              </a:spcBef>
              <a:buFont typeface="Arial" panose="020B0604020202020204" pitchFamily="34" charset="0"/>
              <a:buChar char="•"/>
            </a:pPr>
            <a:endParaRPr lang="en-US" altLang="zh-CN" sz="2400" dirty="0">
              <a:solidFill>
                <a:schemeClr val="tx2"/>
              </a:solidFill>
              <a:latin typeface="+mn-ea"/>
              <a:ea typeface="+mn-ea"/>
            </a:endParaRPr>
          </a:p>
        </p:txBody>
      </p:sp>
    </p:spTree>
    <p:extLst>
      <p:ext uri="{BB962C8B-B14F-4D97-AF65-F5344CB8AC3E}">
        <p14:creationId xmlns:p14="http://schemas.microsoft.com/office/powerpoint/2010/main" val="2644019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340F3-F1ED-417F-A5C6-471E939ABACA}"/>
              </a:ext>
            </a:extLst>
          </p:cNvPr>
          <p:cNvSpPr>
            <a:spLocks noGrp="1"/>
          </p:cNvSpPr>
          <p:nvPr>
            <p:ph type="title"/>
          </p:nvPr>
        </p:nvSpPr>
        <p:spPr/>
        <p:txBody>
          <a:bodyPr/>
          <a:lstStyle/>
          <a:p>
            <a:r>
              <a:rPr lang="en-US" altLang="zh-CN" b="1" dirty="0"/>
              <a:t>8.2</a:t>
            </a:r>
            <a:r>
              <a:rPr lang="zh-CN" altLang="en-US" b="1" dirty="0"/>
              <a:t> 局部搜索</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3AE04FB-A5B7-416D-AFCF-B7C4ADF25ACC}"/>
                  </a:ext>
                </a:extLst>
              </p:cNvPr>
              <p:cNvSpPr/>
              <p:nvPr/>
            </p:nvSpPr>
            <p:spPr bwMode="auto">
              <a:xfrm>
                <a:off x="658368" y="1173904"/>
                <a:ext cx="7827264" cy="2680882"/>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R="0" algn="l" defTabSz="914400" rtl="0" eaLnBrk="0" fontAlgn="base" latinLnBrk="0" hangingPunct="0">
                  <a:lnSpc>
                    <a:spcPct val="150000"/>
                  </a:lnSpc>
                  <a:spcBef>
                    <a:spcPts val="600"/>
                  </a:spcBef>
                  <a:spcAft>
                    <a:spcPct val="0"/>
                  </a:spcAft>
                  <a:buClrTx/>
                  <a:buSzTx/>
                </a:pPr>
                <a:r>
                  <a:rPr lang="zh-CN" altLang="en-US" sz="2200" b="1" dirty="0">
                    <a:solidFill>
                      <a:schemeClr val="tx2">
                        <a:lumMod val="75000"/>
                      </a:schemeClr>
                    </a:solidFill>
                    <a:latin typeface="微软雅黑" panose="020B0503020204020204" pitchFamily="34" charset="-122"/>
                    <a:ea typeface="微软雅黑" panose="020B0503020204020204" pitchFamily="34" charset="-122"/>
                  </a:rPr>
                  <a:t>符号说明</a:t>
                </a:r>
                <a:r>
                  <a:rPr lang="zh-CN" altLang="en-US" sz="2200" b="1" dirty="0">
                    <a:solidFill>
                      <a:schemeClr val="tx2">
                        <a:lumMod val="75000"/>
                      </a:schemeClr>
                    </a:solidFill>
                    <a:latin typeface="Cambria Math" panose="02040503050406030204" pitchFamily="18" charset="0"/>
                  </a:rPr>
                  <a:t>：</a:t>
                </a:r>
                <a:endParaRPr kumimoji="0" lang="en-US" altLang="zh-CN" sz="2200" b="1" u="none" strike="noStrike" cap="none" normalizeH="0" baseline="0" dirty="0">
                  <a:ln>
                    <a:noFill/>
                  </a:ln>
                  <a:solidFill>
                    <a:schemeClr val="tx2">
                      <a:lumMod val="75000"/>
                    </a:schemeClr>
                  </a:solidFill>
                  <a:effectLst/>
                  <a:latin typeface="Cambria Math" panose="02040503050406030204" pitchFamily="18" charset="0"/>
                </a:endParaRPr>
              </a:p>
              <a:p>
                <a:pPr marL="342900" marR="0" indent="-342900" algn="l" defTabSz="914400" rtl="0" eaLnBrk="0" fontAlgn="base" latinLnBrk="0" hangingPunct="0">
                  <a:lnSpc>
                    <a:spcPct val="150000"/>
                  </a:lnSpc>
                  <a:spcBef>
                    <a:spcPts val="600"/>
                  </a:spcBef>
                  <a:spcAft>
                    <a:spcPct val="0"/>
                  </a:spcAft>
                  <a:buClrTx/>
                  <a:buSzTx/>
                  <a:buFont typeface="Arial" panose="020B0604020202020204" pitchFamily="34" charset="0"/>
                  <a:buChar char="•"/>
                </a:pPr>
                <a14:m>
                  <m:oMath xmlns:m="http://schemas.openxmlformats.org/officeDocument/2006/math">
                    <m:sSub>
                      <m:sSubPr>
                        <m:ctrlPr>
                          <a:rPr kumimoji="0" lang="en-US" altLang="zh-CN" sz="2200" b="0"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ctrlPr>
                      </m:sSubPr>
                      <m:e>
                        <m:r>
                          <a:rPr kumimoji="0" lang="zh-CN" altLang="en-US" sz="2200" b="0" i="1" u="none" strike="noStrike" cap="none" normalizeH="0" baseline="0" smtClean="0">
                            <a:ln>
                              <a:noFill/>
                            </a:ln>
                            <a:solidFill>
                              <a:schemeClr val="tx1"/>
                            </a:solidFill>
                            <a:effectLst/>
                            <a:latin typeface="Cambria Math" panose="02040503050406030204" pitchFamily="18" charset="0"/>
                          </a:rPr>
                          <m:t>𝒞</m:t>
                        </m:r>
                      </m:e>
                      <m:sub>
                        <m:r>
                          <a:rPr kumimoji="0" lang="en-US" altLang="zh-CN" sz="2200" b="0"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𝑖</m:t>
                        </m:r>
                      </m:sub>
                    </m:sSub>
                    <m:r>
                      <a:rPr kumimoji="0" lang="en-US" altLang="zh-CN" sz="2200" b="0"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oMath>
                </a14:m>
                <a:r>
                  <a:rPr kumimoji="0" lang="zh-CN" altLang="en-US" sz="2200" b="0" i="0" u="none" strike="noStrike" cap="none" normalizeH="0" baseline="0" dirty="0">
                    <a:ln>
                      <a:noFill/>
                    </a:ln>
                    <a:solidFill>
                      <a:schemeClr val="tx1"/>
                    </a:solidFill>
                    <a:effectLst/>
                    <a:ea typeface="宋体" panose="02010600030101010101" pitchFamily="2" charset="-122"/>
                  </a:rPr>
                  <a:t> 表示</a:t>
                </a:r>
                <a:r>
                  <a:rPr lang="zh-CN" altLang="en-US" sz="2200" dirty="0"/>
                  <a:t>在当前覆盖半径内</a:t>
                </a:r>
                <a:r>
                  <a:rPr kumimoji="0" lang="zh-CN" altLang="en-US" sz="2200" b="0" i="0" u="none" strike="noStrike" cap="none" normalizeH="0" baseline="0" dirty="0">
                    <a:ln>
                      <a:noFill/>
                    </a:ln>
                    <a:solidFill>
                      <a:schemeClr val="tx1"/>
                    </a:solidFill>
                    <a:effectLst/>
                    <a:ea typeface="宋体" panose="02010600030101010101" pitchFamily="2" charset="-122"/>
                  </a:rPr>
                  <a:t>能够服务节点</a:t>
                </a:r>
                <a14:m>
                  <m:oMath xmlns:m="http://schemas.openxmlformats.org/officeDocument/2006/math">
                    <m:r>
                      <a:rPr kumimoji="0" lang="en-US" altLang="zh-CN" sz="2200" b="0" i="1" u="none" strike="noStrike" cap="none" normalizeH="0" baseline="0" dirty="0" smtClean="0">
                        <a:ln>
                          <a:noFill/>
                        </a:ln>
                        <a:solidFill>
                          <a:schemeClr val="tx1"/>
                        </a:solidFill>
                        <a:effectLst/>
                        <a:latin typeface="Cambria Math" panose="02040503050406030204" pitchFamily="18" charset="0"/>
                        <a:ea typeface="宋体" panose="02010600030101010101" pitchFamily="2" charset="-122"/>
                      </a:rPr>
                      <m:t>𝑖</m:t>
                    </m:r>
                  </m:oMath>
                </a14:m>
                <a:r>
                  <a:rPr kumimoji="0" lang="zh-CN" altLang="en-US" sz="2200" b="0" i="0" u="none" strike="noStrike" cap="none" normalizeH="0" baseline="0" dirty="0">
                    <a:ln>
                      <a:noFill/>
                    </a:ln>
                    <a:solidFill>
                      <a:schemeClr val="tx1"/>
                    </a:solidFill>
                    <a:effectLst/>
                    <a:ea typeface="宋体" panose="02010600030101010101" pitchFamily="2" charset="-122"/>
                  </a:rPr>
                  <a:t>的一组候选中心集合</a:t>
                </a:r>
                <a:r>
                  <a:rPr kumimoji="0" lang="en-US" altLang="zh-CN" sz="2200" b="0" i="0" u="none" strike="noStrike" cap="none" normalizeH="0" baseline="0" dirty="0">
                    <a:ln>
                      <a:noFill/>
                    </a:ln>
                    <a:solidFill>
                      <a:schemeClr val="tx1"/>
                    </a:solidFill>
                    <a:effectLst/>
                    <a:ea typeface="宋体" panose="02010600030101010101" pitchFamily="2" charset="-122"/>
                  </a:rPr>
                  <a:t>;</a:t>
                </a:r>
              </a:p>
              <a:p>
                <a:pPr marL="342900" indent="-342900">
                  <a:lnSpc>
                    <a:spcPct val="150000"/>
                  </a:lnSpc>
                  <a:spcBef>
                    <a:spcPts val="600"/>
                  </a:spcBef>
                  <a:buFont typeface="Arial" panose="020B0604020202020204" pitchFamily="34" charset="0"/>
                  <a:buChar char="•"/>
                </a:pPr>
                <a14:m>
                  <m:oMath xmlns:m="http://schemas.openxmlformats.org/officeDocument/2006/math">
                    <m:sSub>
                      <m:sSubPr>
                        <m:ctrlPr>
                          <a:rPr lang="en-US" altLang="zh-CN" sz="2200" i="1">
                            <a:latin typeface="Cambria Math" panose="02040503050406030204" pitchFamily="18" charset="0"/>
                          </a:rPr>
                        </m:ctrlPr>
                      </m:sSubPr>
                      <m:e>
                        <m:r>
                          <a:rPr lang="zh-CN" altLang="en-US" sz="2200" b="0" i="1" smtClean="0">
                            <a:latin typeface="Cambria Math" panose="02040503050406030204" pitchFamily="18" charset="0"/>
                          </a:rPr>
                          <m:t>𝒱</m:t>
                        </m:r>
                      </m:e>
                      <m:sub>
                        <m:r>
                          <a:rPr lang="en-US" altLang="zh-CN" sz="2200" b="0" i="1" smtClean="0">
                            <a:latin typeface="Cambria Math" panose="02040503050406030204" pitchFamily="18" charset="0"/>
                          </a:rPr>
                          <m:t>𝑗</m:t>
                        </m:r>
                      </m:sub>
                    </m:sSub>
                    <m:r>
                      <a:rPr lang="en-US" altLang="zh-CN" sz="2200" i="1">
                        <a:latin typeface="Cambria Math" panose="02040503050406030204" pitchFamily="18" charset="0"/>
                      </a:rPr>
                      <m:t>:</m:t>
                    </m:r>
                  </m:oMath>
                </a14:m>
                <a:r>
                  <a:rPr lang="zh-CN" altLang="en-US" sz="2200" dirty="0"/>
                  <a:t> 表示在</a:t>
                </a:r>
                <a:r>
                  <a:rPr lang="zh-CN" altLang="en-US" sz="2400" dirty="0"/>
                  <a:t>当前覆盖半径内候选中心𝑗可以服务的节点集合</a:t>
                </a:r>
                <a:r>
                  <a:rPr lang="en-US" altLang="zh-CN" sz="2400" dirty="0"/>
                  <a:t>,</a:t>
                </a:r>
                <a14:m>
                  <m:oMath xmlns:m="http://schemas.openxmlformats.org/officeDocument/2006/math">
                    <m:sSub>
                      <m:sSubPr>
                        <m:ctrlPr>
                          <a:rPr lang="en-US" altLang="zh-CN" sz="2200" i="1">
                            <a:latin typeface="Cambria Math" panose="02040503050406030204" pitchFamily="18" charset="0"/>
                          </a:rPr>
                        </m:ctrlPr>
                      </m:sSubPr>
                      <m:e>
                        <m:r>
                          <a:rPr lang="zh-CN" altLang="en-US" sz="2200" b="0" i="1" smtClean="0">
                            <a:latin typeface="Cambria Math" panose="02040503050406030204" pitchFamily="18" charset="0"/>
                          </a:rPr>
                          <m:t>𝒱</m:t>
                        </m:r>
                      </m:e>
                      <m:sub>
                        <m:r>
                          <a:rPr lang="en-US" altLang="zh-CN" sz="2200" b="0" i="1" smtClean="0">
                            <a:latin typeface="Cambria Math" panose="02040503050406030204" pitchFamily="18" charset="0"/>
                          </a:rPr>
                          <m:t>𝑗</m:t>
                        </m:r>
                      </m:sub>
                    </m:sSub>
                    <m:r>
                      <a:rPr lang="en-US" altLang="zh-CN" sz="2200" i="1">
                        <a:latin typeface="Cambria Math" panose="02040503050406030204" pitchFamily="18" charset="0"/>
                      </a:rPr>
                      <m:t>=</m:t>
                    </m:r>
                    <m:d>
                      <m:dPr>
                        <m:begChr m:val="{"/>
                        <m:endChr m:val="}"/>
                        <m:ctrlPr>
                          <a:rPr lang="en-US" altLang="zh-CN" sz="2200" i="1">
                            <a:latin typeface="Cambria Math" panose="02040503050406030204" pitchFamily="18" charset="0"/>
                          </a:rPr>
                        </m:ctrlPr>
                      </m:dPr>
                      <m:e>
                        <m:r>
                          <a:rPr lang="en-US" altLang="zh-CN" sz="2200" b="0" i="1" smtClean="0">
                            <a:latin typeface="Cambria Math" panose="02040503050406030204" pitchFamily="18" charset="0"/>
                          </a:rPr>
                          <m:t>𝑖</m:t>
                        </m:r>
                        <m:r>
                          <a:rPr lang="en-US" altLang="zh-CN" sz="2200" i="1">
                            <a:latin typeface="Cambria Math" panose="02040503050406030204" pitchFamily="18" charset="0"/>
                          </a:rPr>
                          <m:t>∈</m:t>
                        </m:r>
                        <m:r>
                          <a:rPr lang="en-US" altLang="zh-CN" sz="2200" b="0" i="1" smtClean="0">
                            <a:latin typeface="Cambria Math" panose="02040503050406030204" pitchFamily="18" charset="0"/>
                          </a:rPr>
                          <m:t>𝑉</m:t>
                        </m:r>
                      </m:e>
                      <m:e>
                        <m:r>
                          <a:rPr lang="en-US" altLang="zh-CN" sz="2200" b="0" i="1" smtClean="0">
                            <a:latin typeface="Cambria Math" panose="02040503050406030204" pitchFamily="18" charset="0"/>
                          </a:rPr>
                          <m:t>𝑗</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zh-CN" altLang="en-US" sz="2200" b="0" i="1" smtClean="0">
                                <a:latin typeface="Cambria Math" panose="02040503050406030204" pitchFamily="18" charset="0"/>
                              </a:rPr>
                              <m:t>𝒞</m:t>
                            </m:r>
                          </m:e>
                          <m:sub>
                            <m:r>
                              <a:rPr lang="en-US" altLang="zh-CN" sz="2200" b="0" i="1" smtClean="0">
                                <a:latin typeface="Cambria Math" panose="02040503050406030204" pitchFamily="18" charset="0"/>
                              </a:rPr>
                              <m:t>𝑖</m:t>
                            </m:r>
                          </m:sub>
                        </m:sSub>
                      </m:e>
                    </m:d>
                    <m:r>
                      <a:rPr lang="zh-CN" altLang="en-US" sz="2200" i="1" smtClean="0">
                        <a:latin typeface="Cambria Math" panose="02040503050406030204" pitchFamily="18" charset="0"/>
                      </a:rPr>
                      <m:t>。</m:t>
                    </m:r>
                  </m:oMath>
                </a14:m>
                <a:endParaRPr lang="en-US" altLang="zh-CN" sz="2200" dirty="0"/>
              </a:p>
              <a:p>
                <a:pPr marL="0" marR="0" indent="0" algn="l" defTabSz="914400" rtl="0" eaLnBrk="0" fontAlgn="base" latinLnBrk="0" hangingPunct="0">
                  <a:lnSpc>
                    <a:spcPct val="150000"/>
                  </a:lnSpc>
                  <a:spcBef>
                    <a:spcPts val="600"/>
                  </a:spcBef>
                  <a:spcAft>
                    <a:spcPct val="0"/>
                  </a:spcAft>
                  <a:buClrTx/>
                  <a:buSzTx/>
                  <a:buFont typeface="Arial" panose="020B0604020202020204" pitchFamily="34" charset="0"/>
                  <a:buNone/>
                </a:pPr>
                <a:endParaRPr kumimoji="0" lang="zh-CN" altLang="en-US" sz="2200" b="0" i="0" u="none" strike="noStrike" cap="none" normalizeH="0" baseline="0" dirty="0">
                  <a:ln>
                    <a:noFill/>
                  </a:ln>
                  <a:solidFill>
                    <a:schemeClr val="tx1"/>
                  </a:solidFill>
                  <a:effectLst/>
                  <a:ea typeface="宋体" panose="02010600030101010101" pitchFamily="2" charset="-122"/>
                </a:endParaRPr>
              </a:p>
            </p:txBody>
          </p:sp>
        </mc:Choice>
        <mc:Fallback xmlns="">
          <p:sp>
            <p:nvSpPr>
              <p:cNvPr id="8" name="矩形 7">
                <a:extLst>
                  <a:ext uri="{FF2B5EF4-FFF2-40B4-BE49-F238E27FC236}">
                    <a16:creationId xmlns:a16="http://schemas.microsoft.com/office/drawing/2014/main" id="{33AE04FB-A5B7-416D-AFCF-B7C4ADF25ACC}"/>
                  </a:ext>
                </a:extLst>
              </p:cNvPr>
              <p:cNvSpPr>
                <a:spLocks noRot="1" noChangeAspect="1" noMove="1" noResize="1" noEditPoints="1" noAdjustHandles="1" noChangeArrowheads="1" noChangeShapeType="1" noTextEdit="1"/>
              </p:cNvSpPr>
              <p:nvPr/>
            </p:nvSpPr>
            <p:spPr bwMode="auto">
              <a:xfrm>
                <a:off x="658368" y="1173904"/>
                <a:ext cx="7827264" cy="2680882"/>
              </a:xfrm>
              <a:prstGeom prst="rect">
                <a:avLst/>
              </a:prstGeom>
              <a:blipFill>
                <a:blip r:embed="rId2"/>
                <a:stretch>
                  <a:fillRect l="-1012" b="-9339"/>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9515C78C-9C59-4FB1-A74B-5E80EE0C3184}"/>
              </a:ext>
            </a:extLst>
          </p:cNvPr>
          <p:cNvPicPr>
            <a:picLocks noChangeAspect="1"/>
          </p:cNvPicPr>
          <p:nvPr/>
        </p:nvPicPr>
        <p:blipFill rotWithShape="1">
          <a:blip r:embed="rId3"/>
          <a:srcRect l="1398" t="334" b="-1"/>
          <a:stretch/>
        </p:blipFill>
        <p:spPr>
          <a:xfrm>
            <a:off x="1758145" y="3969944"/>
            <a:ext cx="2286599" cy="2328807"/>
          </a:xfrm>
          <a:prstGeom prst="rect">
            <a:avLst/>
          </a:prstGeom>
        </p:spPr>
      </p:pic>
      <p:pic>
        <p:nvPicPr>
          <p:cNvPr id="10" name="图片 9">
            <a:extLst>
              <a:ext uri="{FF2B5EF4-FFF2-40B4-BE49-F238E27FC236}">
                <a16:creationId xmlns:a16="http://schemas.microsoft.com/office/drawing/2014/main" id="{4788159C-ED6B-4DFC-8881-854E1268B80E}"/>
              </a:ext>
            </a:extLst>
          </p:cNvPr>
          <p:cNvPicPr>
            <a:picLocks noChangeAspect="1"/>
          </p:cNvPicPr>
          <p:nvPr/>
        </p:nvPicPr>
        <p:blipFill>
          <a:blip r:embed="rId4"/>
          <a:stretch>
            <a:fillRect/>
          </a:stretch>
        </p:blipFill>
        <p:spPr>
          <a:xfrm>
            <a:off x="4284889" y="3854786"/>
            <a:ext cx="2468466" cy="2443965"/>
          </a:xfrm>
          <a:prstGeom prst="rect">
            <a:avLst/>
          </a:prstGeom>
        </p:spPr>
      </p:pic>
      <p:pic>
        <p:nvPicPr>
          <p:cNvPr id="11" name="图片 10">
            <a:extLst>
              <a:ext uri="{FF2B5EF4-FFF2-40B4-BE49-F238E27FC236}">
                <a16:creationId xmlns:a16="http://schemas.microsoft.com/office/drawing/2014/main" id="{9A3F70F5-E98D-4555-A9F0-55D3CFCFB511}"/>
              </a:ext>
            </a:extLst>
          </p:cNvPr>
          <p:cNvPicPr>
            <a:picLocks noChangeAspect="1"/>
          </p:cNvPicPr>
          <p:nvPr/>
        </p:nvPicPr>
        <p:blipFill>
          <a:blip r:embed="rId5"/>
          <a:stretch>
            <a:fillRect/>
          </a:stretch>
        </p:blipFill>
        <p:spPr>
          <a:xfrm>
            <a:off x="5266324" y="6437359"/>
            <a:ext cx="252798" cy="261515"/>
          </a:xfrm>
          <a:prstGeom prst="rect">
            <a:avLst/>
          </a:prstGeom>
        </p:spPr>
      </p:pic>
      <p:pic>
        <p:nvPicPr>
          <p:cNvPr id="12" name="图片 11">
            <a:extLst>
              <a:ext uri="{FF2B5EF4-FFF2-40B4-BE49-F238E27FC236}">
                <a16:creationId xmlns:a16="http://schemas.microsoft.com/office/drawing/2014/main" id="{8C811AF3-771D-4853-BEEF-743151F17E2A}"/>
              </a:ext>
            </a:extLst>
          </p:cNvPr>
          <p:cNvPicPr>
            <a:picLocks noChangeAspect="1"/>
          </p:cNvPicPr>
          <p:nvPr/>
        </p:nvPicPr>
        <p:blipFill>
          <a:blip r:embed="rId6"/>
          <a:stretch>
            <a:fillRect/>
          </a:stretch>
        </p:blipFill>
        <p:spPr>
          <a:xfrm>
            <a:off x="2666749" y="6437359"/>
            <a:ext cx="271573" cy="26151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C9A02F2-A83B-48B6-AA0E-4B784781D07B}"/>
                  </a:ext>
                </a:extLst>
              </p:cNvPr>
              <p:cNvSpPr txBox="1"/>
              <p:nvPr/>
            </p:nvSpPr>
            <p:spPr>
              <a:xfrm>
                <a:off x="6498851" y="5018108"/>
                <a:ext cx="887003" cy="369332"/>
              </a:xfrm>
              <a:prstGeom prst="rect">
                <a:avLst/>
              </a:prstGeom>
              <a:noFill/>
            </p:spPr>
            <p:txBody>
              <a:bodyPr wrap="square" rtlCol="0">
                <a:spAutoFit/>
              </a:bodyPr>
              <a:lstStyle/>
              <a:p>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𝑖</m:t>
                        </m:r>
                      </m:sub>
                    </m:sSub>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𝒱</m:t>
                        </m:r>
                      </m:e>
                      <m:sub>
                        <m:r>
                          <a:rPr lang="en-US" altLang="zh-CN" i="1" dirty="0">
                            <a:latin typeface="Cambria Math" panose="02040503050406030204" pitchFamily="18" charset="0"/>
                          </a:rPr>
                          <m:t>𝑖</m:t>
                        </m:r>
                      </m:sub>
                    </m:sSub>
                  </m:oMath>
                </a14:m>
                <a:endParaRPr lang="zh-CN" altLang="en-US" dirty="0"/>
              </a:p>
            </p:txBody>
          </p:sp>
        </mc:Choice>
        <mc:Fallback xmlns="">
          <p:sp>
            <p:nvSpPr>
              <p:cNvPr id="13" name="文本框 12">
                <a:extLst>
                  <a:ext uri="{FF2B5EF4-FFF2-40B4-BE49-F238E27FC236}">
                    <a16:creationId xmlns:a16="http://schemas.microsoft.com/office/drawing/2014/main" id="{5C9A02F2-A83B-48B6-AA0E-4B784781D07B}"/>
                  </a:ext>
                </a:extLst>
              </p:cNvPr>
              <p:cNvSpPr txBox="1">
                <a:spLocks noRot="1" noChangeAspect="1" noMove="1" noResize="1" noEditPoints="1" noAdjustHandles="1" noChangeArrowheads="1" noChangeShapeType="1" noTextEdit="1"/>
              </p:cNvSpPr>
              <p:nvPr/>
            </p:nvSpPr>
            <p:spPr>
              <a:xfrm>
                <a:off x="6498851" y="5018108"/>
                <a:ext cx="887003" cy="369332"/>
              </a:xfrm>
              <a:prstGeom prst="rect">
                <a:avLst/>
              </a:prstGeom>
              <a:blipFill>
                <a:blip r:embed="rId7"/>
                <a:stretch>
                  <a:fillRect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8766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1622B-B3F9-48F9-AA71-3686113378EA}"/>
              </a:ext>
            </a:extLst>
          </p:cNvPr>
          <p:cNvSpPr>
            <a:spLocks noGrp="1"/>
          </p:cNvSpPr>
          <p:nvPr>
            <p:ph type="title"/>
          </p:nvPr>
        </p:nvSpPr>
        <p:spPr/>
        <p:txBody>
          <a:bodyPr/>
          <a:lstStyle/>
          <a:p>
            <a:r>
              <a:rPr lang="zh-CN" altLang="en-US" dirty="0"/>
              <a:t>评估函数</a:t>
            </a:r>
          </a:p>
        </p:txBody>
      </p:sp>
      <p:sp>
        <p:nvSpPr>
          <p:cNvPr id="3" name="内容占位符 2">
            <a:extLst>
              <a:ext uri="{FF2B5EF4-FFF2-40B4-BE49-F238E27FC236}">
                <a16:creationId xmlns:a16="http://schemas.microsoft.com/office/drawing/2014/main" id="{16F54C68-3D08-4C42-951E-57D46978A42E}"/>
              </a:ext>
            </a:extLst>
          </p:cNvPr>
          <p:cNvSpPr>
            <a:spLocks noGrp="1"/>
          </p:cNvSpPr>
          <p:nvPr>
            <p:ph idx="1"/>
          </p:nvPr>
        </p:nvSpPr>
        <p:spPr/>
        <p:txBody>
          <a:bodyPr/>
          <a:lstStyle/>
          <a:p>
            <a:endParaRPr lang="en-US" altLang="zh-CN" sz="2000" dirty="0"/>
          </a:p>
          <a:p>
            <a:endParaRPr lang="en-US" altLang="zh-CN" sz="2000" dirty="0"/>
          </a:p>
          <a:p>
            <a:pPr marL="0" indent="0">
              <a:buNone/>
            </a:pPr>
            <a:endParaRPr lang="zh-CN" altLang="en-US" sz="20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BDABBD1-0D5B-4E7A-9746-E852B291B1EC}"/>
                  </a:ext>
                </a:extLst>
              </p:cNvPr>
              <p:cNvSpPr/>
              <p:nvPr/>
            </p:nvSpPr>
            <p:spPr bwMode="auto">
              <a:xfrm>
                <a:off x="475488" y="980728"/>
                <a:ext cx="7961376" cy="526157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257175" lvl="0" indent="-257175" eaLnBrk="1" hangingPunct="1">
                  <a:lnSpc>
                    <a:spcPct val="150000"/>
                  </a:lnSpc>
                  <a:spcBef>
                    <a:spcPts val="900"/>
                  </a:spcBef>
                  <a:buClr>
                    <a:srgbClr val="3333CC"/>
                  </a:buClr>
                  <a:buSzPct val="60000"/>
                  <a:buFont typeface="Wingdings" panose="05000000000000000000" pitchFamily="2" charset="2"/>
                  <a:buChar char="n"/>
                </a:pPr>
                <a:r>
                  <a:rPr lang="zh-CN" altLang="en-US" sz="2200" dirty="0">
                    <a:solidFill>
                      <a:srgbClr val="000000"/>
                    </a:solidFill>
                    <a:latin typeface="微软雅黑" panose="020B0503020204020204" pitchFamily="34" charset="-122"/>
                    <a:ea typeface="微软雅黑" panose="020B0503020204020204" pitchFamily="34" charset="-122"/>
                  </a:rPr>
                  <a:t>判定版 </a:t>
                </a:r>
                <a14:m>
                  <m:oMath xmlns:m="http://schemas.openxmlformats.org/officeDocument/2006/math">
                    <m:r>
                      <a:rPr lang="en-US" altLang="zh-CN" sz="2200" i="1" dirty="0">
                        <a:solidFill>
                          <a:srgbClr val="000000"/>
                        </a:solidFill>
                        <a:latin typeface="Cambria Math" panose="02040503050406030204" pitchFamily="18" charset="0"/>
                      </a:rPr>
                      <m:t>𝑝</m:t>
                    </m:r>
                  </m:oMath>
                </a14:m>
                <a:r>
                  <a:rPr lang="en-US" altLang="zh-CN" sz="2200" dirty="0">
                    <a:solidFill>
                      <a:srgbClr val="000000"/>
                    </a:solidFill>
                    <a:latin typeface="Times New Roman" panose="02020603050405020304" pitchFamily="18" charset="0"/>
                    <a:ea typeface="微软雅黑" panose="020B0503020204020204" pitchFamily="34" charset="-122"/>
                  </a:rPr>
                  <a:t>-center </a:t>
                </a:r>
                <a:r>
                  <a:rPr lang="zh-CN" altLang="en-US" sz="2200" dirty="0">
                    <a:solidFill>
                      <a:srgbClr val="000000"/>
                    </a:solidFill>
                    <a:latin typeface="微软雅黑" panose="020B0503020204020204" pitchFamily="34" charset="-122"/>
                    <a:ea typeface="微软雅黑" panose="020B0503020204020204" pitchFamily="34" charset="-122"/>
                  </a:rPr>
                  <a:t>的</a:t>
                </a:r>
                <a:r>
                  <a:rPr lang="zh-CN" altLang="en-US" sz="2200" b="1" dirty="0">
                    <a:solidFill>
                      <a:srgbClr val="000000"/>
                    </a:solidFill>
                    <a:latin typeface="微软雅黑" panose="020B0503020204020204" pitchFamily="34" charset="-122"/>
                    <a:ea typeface="微软雅黑" panose="020B0503020204020204" pitchFamily="34" charset="-122"/>
                  </a:rPr>
                  <a:t>目标</a:t>
                </a:r>
                <a:r>
                  <a:rPr lang="zh-CN" altLang="en-US" sz="2200" dirty="0">
                    <a:solidFill>
                      <a:srgbClr val="000000"/>
                    </a:solidFill>
                    <a:latin typeface="微软雅黑" panose="020B0503020204020204" pitchFamily="34" charset="-122"/>
                    <a:ea typeface="微软雅黑" panose="020B0503020204020204" pitchFamily="34" charset="-122"/>
                  </a:rPr>
                  <a:t>是：最小化</a:t>
                </a:r>
                <a:r>
                  <a:rPr lang="zh-CN" altLang="en-US" sz="2200" dirty="0">
                    <a:solidFill>
                      <a:srgbClr val="FF0000"/>
                    </a:solidFill>
                    <a:latin typeface="微软雅黑" panose="020B0503020204020204" pitchFamily="34" charset="-122"/>
                    <a:ea typeface="微软雅黑" panose="020B0503020204020204" pitchFamily="34" charset="-122"/>
                  </a:rPr>
                  <a:t>未覆盖节点</a:t>
                </a:r>
                <a:r>
                  <a:rPr lang="zh-CN" altLang="en-US" sz="2200" dirty="0">
                    <a:solidFill>
                      <a:srgbClr val="000000"/>
                    </a:solidFill>
                    <a:latin typeface="微软雅黑" panose="020B0503020204020204" pitchFamily="34" charset="-122"/>
                    <a:ea typeface="微软雅黑" panose="020B0503020204020204" pitchFamily="34" charset="-122"/>
                  </a:rPr>
                  <a:t>的数目。</a:t>
                </a:r>
                <a:endParaRPr lang="en-US" altLang="zh-CN" sz="22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900"/>
                  </a:spcBef>
                  <a:buClr>
                    <a:srgbClr val="3333CC"/>
                  </a:buClr>
                  <a:buSzPct val="60000"/>
                  <a:buFont typeface="Wingdings" panose="05000000000000000000" pitchFamily="2" charset="2"/>
                  <a:buChar char="n"/>
                </a:pPr>
                <a:r>
                  <a:rPr lang="zh-CN" altLang="en-US" sz="2200" dirty="0">
                    <a:solidFill>
                      <a:srgbClr val="000000"/>
                    </a:solidFill>
                    <a:latin typeface="微软雅黑" panose="020B0503020204020204" pitchFamily="34" charset="-122"/>
                    <a:ea typeface="微软雅黑" panose="020B0503020204020204" pitchFamily="34" charset="-122"/>
                  </a:rPr>
                  <a:t>给定一个由</a:t>
                </a:r>
                <a14:m>
                  <m:oMath xmlns:m="http://schemas.openxmlformats.org/officeDocument/2006/math">
                    <m:r>
                      <a:rPr lang="en-US" altLang="zh-CN" sz="2200" i="1" dirty="0">
                        <a:solidFill>
                          <a:srgbClr val="000000"/>
                        </a:solidFill>
                        <a:latin typeface="Cambria Math" panose="02040503050406030204" pitchFamily="18" charset="0"/>
                      </a:rPr>
                      <m:t>𝑝</m:t>
                    </m:r>
                  </m:oMath>
                </a14:m>
                <a:r>
                  <a:rPr lang="zh-CN" altLang="en-US" sz="2200" dirty="0">
                    <a:solidFill>
                      <a:srgbClr val="000000"/>
                    </a:solidFill>
                    <a:latin typeface="微软雅黑" panose="020B0503020204020204" pitchFamily="34" charset="-122"/>
                    <a:ea typeface="微软雅黑" panose="020B0503020204020204" pitchFamily="34" charset="-122"/>
                  </a:rPr>
                  <a:t>个中心构成的解，评估函数</a:t>
                </a:r>
                <a14:m>
                  <m:oMath xmlns:m="http://schemas.openxmlformats.org/officeDocument/2006/math">
                    <m:r>
                      <a:rPr lang="en-US" altLang="zh-CN" sz="2200" i="1" dirty="0">
                        <a:solidFill>
                          <a:srgbClr val="000000"/>
                        </a:solidFill>
                        <a:latin typeface="Cambria Math" panose="02040503050406030204" pitchFamily="18" charset="0"/>
                      </a:rPr>
                      <m:t>𝑓</m:t>
                    </m:r>
                  </m:oMath>
                </a14:m>
                <a:r>
                  <a:rPr lang="zh-CN" altLang="en-US" sz="2200" dirty="0">
                    <a:solidFill>
                      <a:srgbClr val="000000"/>
                    </a:solidFill>
                    <a:latin typeface="微软雅黑" panose="020B0503020204020204" pitchFamily="34" charset="-122"/>
                    <a:ea typeface="微软雅黑" panose="020B0503020204020204" pitchFamily="34" charset="-122"/>
                  </a:rPr>
                  <a:t>计算了当前未覆盖的节点数目</a:t>
                </a:r>
                <a:endParaRPr lang="en-US" altLang="zh-CN" sz="2200" dirty="0">
                  <a:solidFill>
                    <a:srgbClr val="000000"/>
                  </a:solidFill>
                  <a:latin typeface="微软雅黑" panose="020B0503020204020204" pitchFamily="34" charset="-122"/>
                  <a:ea typeface="微软雅黑" panose="020B0503020204020204" pitchFamily="34" charset="-122"/>
                </a:endParaRPr>
              </a:p>
              <a:p>
                <a:pPr lvl="0" eaLnBrk="1" hangingPunct="1">
                  <a:lnSpc>
                    <a:spcPct val="150000"/>
                  </a:lnSpc>
                  <a:spcBef>
                    <a:spcPts val="900"/>
                  </a:spcBef>
                  <a:buClr>
                    <a:srgbClr val="3333CC"/>
                  </a:buClr>
                  <a:buSzPct val="60000"/>
                </a:pPr>
                <a14:m>
                  <m:oMathPara xmlns:m="http://schemas.openxmlformats.org/officeDocument/2006/math">
                    <m:oMathParaPr>
                      <m:jc m:val="centerGroup"/>
                    </m:oMathParaPr>
                    <m:oMath xmlns:m="http://schemas.openxmlformats.org/officeDocument/2006/math">
                      <m:r>
                        <a:rPr lang="en-US" altLang="zh-CN" sz="2200" i="1">
                          <a:solidFill>
                            <a:srgbClr val="000000"/>
                          </a:solidFill>
                          <a:latin typeface="Cambria Math" panose="02040503050406030204" pitchFamily="18" charset="0"/>
                        </a:rPr>
                        <m:t>𝑚𝑖𝑛𝑓</m:t>
                      </m:r>
                      <m:d>
                        <m:dPr>
                          <m:ctrlPr>
                            <a:rPr lang="en-US" altLang="zh-CN" sz="2200" i="1">
                              <a:solidFill>
                                <a:srgbClr val="000000"/>
                              </a:solidFill>
                              <a:latin typeface="Cambria Math" panose="02040503050406030204" pitchFamily="18" charset="0"/>
                            </a:rPr>
                          </m:ctrlPr>
                        </m:dPr>
                        <m:e>
                          <m:r>
                            <a:rPr lang="en-US" altLang="zh-CN" sz="2200" i="1">
                              <a:solidFill>
                                <a:srgbClr val="000000"/>
                              </a:solidFill>
                              <a:latin typeface="Cambria Math" panose="02040503050406030204" pitchFamily="18" charset="0"/>
                            </a:rPr>
                            <m:t>𝑋</m:t>
                          </m:r>
                        </m:e>
                      </m:d>
                      <m:r>
                        <a:rPr lang="en-US" altLang="zh-CN" sz="2200" i="1">
                          <a:solidFill>
                            <a:srgbClr val="000000"/>
                          </a:solidFill>
                          <a:latin typeface="Cambria Math" panose="02040503050406030204" pitchFamily="18" charset="0"/>
                        </a:rPr>
                        <m:t>=</m:t>
                      </m:r>
                      <m:nary>
                        <m:naryPr>
                          <m:chr m:val="∑"/>
                          <m:supHide m:val="on"/>
                          <m:ctrlPr>
                            <a:rPr lang="en-US" altLang="zh-CN" sz="2200" i="1">
                              <a:solidFill>
                                <a:srgbClr val="000000"/>
                              </a:solidFill>
                              <a:latin typeface="Cambria Math" panose="02040503050406030204" pitchFamily="18" charset="0"/>
                            </a:rPr>
                          </m:ctrlPr>
                        </m:naryPr>
                        <m:sub>
                          <m:r>
                            <a:rPr lang="en-US" altLang="zh-CN" sz="2200" i="1">
                              <a:solidFill>
                                <a:srgbClr val="000000"/>
                              </a:solidFill>
                              <a:latin typeface="Cambria Math" panose="02040503050406030204" pitchFamily="18" charset="0"/>
                            </a:rPr>
                            <m:t>∀</m:t>
                          </m:r>
                          <m:r>
                            <a:rPr lang="en-US" altLang="zh-CN" sz="2200" i="1">
                              <a:solidFill>
                                <a:srgbClr val="000000"/>
                              </a:solidFill>
                              <a:latin typeface="Cambria Math" panose="02040503050406030204" pitchFamily="18" charset="0"/>
                            </a:rPr>
                            <m:t>𝑖</m:t>
                          </m:r>
                          <m:r>
                            <a:rPr lang="en-US" altLang="zh-CN" sz="2200" i="1">
                              <a:solidFill>
                                <a:srgbClr val="000000"/>
                              </a:solidFill>
                              <a:latin typeface="Cambria Math" panose="02040503050406030204" pitchFamily="18" charset="0"/>
                            </a:rPr>
                            <m:t>∈</m:t>
                          </m:r>
                          <m:r>
                            <a:rPr lang="en-US" altLang="zh-CN" sz="2200" i="1">
                              <a:solidFill>
                                <a:srgbClr val="000000"/>
                              </a:solidFill>
                              <a:latin typeface="Cambria Math" panose="02040503050406030204" pitchFamily="18" charset="0"/>
                            </a:rPr>
                            <m:t>𝑉</m:t>
                          </m:r>
                        </m:sub>
                        <m:sup/>
                        <m:e>
                          <m:sSub>
                            <m:sSubPr>
                              <m:ctrlPr>
                                <a:rPr lang="en-US" altLang="zh-CN" sz="2200" i="1">
                                  <a:solidFill>
                                    <a:srgbClr val="000000"/>
                                  </a:solidFill>
                                  <a:latin typeface="Cambria Math" panose="02040503050406030204" pitchFamily="18" charset="0"/>
                                </a:rPr>
                              </m:ctrlPr>
                            </m:sSubPr>
                            <m:e>
                              <m:r>
                                <a:rPr lang="en-US" altLang="zh-CN" sz="2200" i="1">
                                  <a:solidFill>
                                    <a:srgbClr val="000000"/>
                                  </a:solidFill>
                                  <a:latin typeface="Cambria Math" panose="02040503050406030204" pitchFamily="18" charset="0"/>
                                </a:rPr>
                                <m:t>𝑢</m:t>
                              </m:r>
                            </m:e>
                            <m:sub>
                              <m:r>
                                <a:rPr lang="en-US" altLang="zh-CN" sz="2200" i="1">
                                  <a:solidFill>
                                    <a:srgbClr val="000000"/>
                                  </a:solidFill>
                                  <a:latin typeface="Cambria Math" panose="02040503050406030204" pitchFamily="18" charset="0"/>
                                </a:rPr>
                                <m:t>𝑖</m:t>
                              </m:r>
                            </m:sub>
                          </m:sSub>
                        </m:e>
                      </m:nary>
                    </m:oMath>
                  </m:oMathPara>
                </a14:m>
                <a:endParaRPr lang="en-US" altLang="zh-CN" sz="2200" dirty="0">
                  <a:solidFill>
                    <a:srgbClr val="000000"/>
                  </a:solidFill>
                  <a:latin typeface="微软雅黑" panose="020B0503020204020204" pitchFamily="34" charset="-122"/>
                  <a:ea typeface="微软雅黑" panose="020B0503020204020204" pitchFamily="34" charset="-122"/>
                </a:endParaRPr>
              </a:p>
              <a:p>
                <a:pPr lvl="0" algn="ctr" eaLnBrk="1" hangingPunct="1">
                  <a:lnSpc>
                    <a:spcPct val="150000"/>
                  </a:lnSpc>
                  <a:spcBef>
                    <a:spcPts val="900"/>
                  </a:spcBef>
                  <a:buClr>
                    <a:srgbClr val="3333CC"/>
                  </a:buClr>
                  <a:buSzPct val="60000"/>
                </a:pPr>
                <a:r>
                  <a:rPr lang="zh-CN" altLang="en-US" sz="2200" dirty="0">
                    <a:solidFill>
                      <a:srgbClr val="000000"/>
                    </a:solidFill>
                    <a:latin typeface="微软雅黑" panose="020B0503020204020204" pitchFamily="34" charset="-122"/>
                    <a:ea typeface="微软雅黑" panose="020B0503020204020204" pitchFamily="34" charset="-122"/>
                  </a:rPr>
                  <a:t>其中</a:t>
                </a:r>
                <a14:m>
                  <m:oMath xmlns:m="http://schemas.openxmlformats.org/officeDocument/2006/math">
                    <m:r>
                      <a:rPr lang="zh-CN" altLang="en-US" sz="2200" i="1">
                        <a:solidFill>
                          <a:srgbClr val="000000"/>
                        </a:solidFill>
                        <a:latin typeface="Cambria Math" panose="02040503050406030204" pitchFamily="18" charset="0"/>
                      </a:rPr>
                      <m:t>，</m:t>
                    </m:r>
                    <m:sSub>
                      <m:sSubPr>
                        <m:ctrlPr>
                          <a:rPr lang="en-US" altLang="zh-CN" sz="2200" i="1">
                            <a:solidFill>
                              <a:srgbClr val="000000"/>
                            </a:solidFill>
                            <a:latin typeface="Cambria Math" panose="02040503050406030204" pitchFamily="18" charset="0"/>
                          </a:rPr>
                        </m:ctrlPr>
                      </m:sSubPr>
                      <m:e>
                        <m:r>
                          <a:rPr lang="en-US" altLang="zh-CN" sz="2200" i="1">
                            <a:solidFill>
                              <a:srgbClr val="000000"/>
                            </a:solidFill>
                            <a:latin typeface="Cambria Math" panose="02040503050406030204" pitchFamily="18" charset="0"/>
                          </a:rPr>
                          <m:t>𝑢</m:t>
                        </m:r>
                      </m:e>
                      <m:sub>
                        <m:r>
                          <a:rPr lang="en-US" altLang="zh-CN" sz="2200" i="1">
                            <a:solidFill>
                              <a:srgbClr val="000000"/>
                            </a:solidFill>
                            <a:latin typeface="Cambria Math" panose="02040503050406030204" pitchFamily="18" charset="0"/>
                          </a:rPr>
                          <m:t>𝑖</m:t>
                        </m:r>
                      </m:sub>
                    </m:sSub>
                    <m:r>
                      <a:rPr lang="en-US" altLang="zh-CN" sz="2200">
                        <a:solidFill>
                          <a:srgbClr val="000000"/>
                        </a:solidFill>
                        <a:latin typeface="Cambria Math" panose="02040503050406030204" pitchFamily="18" charset="0"/>
                      </a:rPr>
                      <m:t>=</m:t>
                    </m:r>
                    <m:d>
                      <m:dPr>
                        <m:begChr m:val="{"/>
                        <m:endChr m:val=""/>
                        <m:ctrlPr>
                          <a:rPr lang="en-US" altLang="zh-CN" sz="2200" i="1">
                            <a:solidFill>
                              <a:srgbClr val="000000"/>
                            </a:solidFill>
                            <a:latin typeface="Cambria Math" panose="02040503050406030204" pitchFamily="18" charset="0"/>
                          </a:rPr>
                        </m:ctrlPr>
                      </m:dPr>
                      <m:e>
                        <m:eqArr>
                          <m:eqArrPr>
                            <m:ctrlPr>
                              <a:rPr lang="en-US" altLang="zh-CN" sz="2200" i="1">
                                <a:solidFill>
                                  <a:srgbClr val="000000"/>
                                </a:solidFill>
                                <a:latin typeface="Cambria Math" panose="02040503050406030204" pitchFamily="18" charset="0"/>
                              </a:rPr>
                            </m:ctrlPr>
                          </m:eqArrPr>
                          <m:e>
                            <m:r>
                              <a:rPr lang="en-US" altLang="zh-CN" sz="2200" i="1">
                                <a:solidFill>
                                  <a:srgbClr val="000000"/>
                                </a:solidFill>
                                <a:latin typeface="Cambria Math" panose="02040503050406030204" pitchFamily="18" charset="0"/>
                              </a:rPr>
                              <m:t>0</m:t>
                            </m:r>
                            <m:r>
                              <a:rPr lang="zh-CN" altLang="en-US" sz="2200" i="1">
                                <a:solidFill>
                                  <a:srgbClr val="000000"/>
                                </a:solidFill>
                                <a:latin typeface="Cambria Math" panose="02040503050406030204" pitchFamily="18" charset="0"/>
                              </a:rPr>
                              <m:t>，节点</m:t>
                            </m:r>
                            <m:r>
                              <m:rPr>
                                <m:nor/>
                              </m:rPr>
                              <a:rPr lang="en-US" altLang="zh-CN" sz="2200">
                                <a:solidFill>
                                  <a:srgbClr val="000000"/>
                                </a:solidFill>
                                <a:latin typeface="微软雅黑" panose="020B0503020204020204" pitchFamily="34" charset="-122"/>
                                <a:ea typeface="微软雅黑" panose="020B0503020204020204" pitchFamily="34" charset="-122"/>
                              </a:rPr>
                              <m:t> </m:t>
                            </m:r>
                            <m:r>
                              <m:rPr>
                                <m:nor/>
                              </m:rPr>
                              <a:rPr lang="en-US" altLang="zh-CN" sz="2200">
                                <a:solidFill>
                                  <a:srgbClr val="000000"/>
                                </a:solidFill>
                                <a:latin typeface="微软雅黑" panose="020B0503020204020204" pitchFamily="34" charset="-122"/>
                                <a:ea typeface="微软雅黑" panose="020B0503020204020204" pitchFamily="34" charset="-122"/>
                              </a:rPr>
                              <m:t>i</m:t>
                            </m:r>
                            <m:r>
                              <m:rPr>
                                <m:nor/>
                              </m:rPr>
                              <a:rPr lang="en-US" altLang="zh-CN" sz="2200">
                                <a:solidFill>
                                  <a:srgbClr val="000000"/>
                                </a:solidFill>
                                <a:latin typeface="微软雅黑" panose="020B0503020204020204" pitchFamily="34" charset="-122"/>
                                <a:ea typeface="微软雅黑" panose="020B0503020204020204" pitchFamily="34" charset="-122"/>
                              </a:rPr>
                              <m:t> </m:t>
                            </m:r>
                            <m:r>
                              <a:rPr lang="zh-CN" altLang="en-US" sz="2200" i="1">
                                <a:solidFill>
                                  <a:srgbClr val="000000"/>
                                </a:solidFill>
                                <a:latin typeface="Cambria Math" panose="02040503050406030204" pitchFamily="18" charset="0"/>
                              </a:rPr>
                              <m:t>被中心覆盖，</m:t>
                            </m:r>
                          </m:e>
                          <m:e>
                            <m:r>
                              <a:rPr lang="en-US" altLang="zh-CN" sz="2200" i="1">
                                <a:solidFill>
                                  <a:srgbClr val="000000"/>
                                </a:solidFill>
                                <a:latin typeface="Cambria Math" panose="02040503050406030204" pitchFamily="18" charset="0"/>
                              </a:rPr>
                              <m:t>1</m:t>
                            </m:r>
                            <m:r>
                              <a:rPr lang="zh-CN" altLang="en-US" sz="2200" i="1">
                                <a:solidFill>
                                  <a:srgbClr val="000000"/>
                                </a:solidFill>
                                <a:latin typeface="Cambria Math" panose="02040503050406030204" pitchFamily="18" charset="0"/>
                              </a:rPr>
                              <m:t>，</m:t>
                            </m:r>
                            <m:r>
                              <m:rPr>
                                <m:nor/>
                              </m:rPr>
                              <a:rPr lang="en-US" altLang="zh-CN" sz="2200">
                                <a:solidFill>
                                  <a:srgbClr val="000000"/>
                                </a:solidFill>
                                <a:latin typeface="Cambria Math" panose="02040503050406030204" pitchFamily="18" charset="0"/>
                                <a:ea typeface="微软雅黑" panose="020B0503020204020204" pitchFamily="34" charset="-122"/>
                              </a:rPr>
                              <m:t> </m:t>
                            </m:r>
                            <m:r>
                              <a:rPr lang="zh-CN" altLang="en-US" sz="2200" i="1">
                                <a:solidFill>
                                  <a:srgbClr val="000000"/>
                                </a:solidFill>
                                <a:latin typeface="Cambria Math" panose="02040503050406030204" pitchFamily="18" charset="0"/>
                              </a:rPr>
                              <m:t>节点</m:t>
                            </m:r>
                            <m:r>
                              <m:rPr>
                                <m:nor/>
                              </m:rPr>
                              <a:rPr lang="en-US" altLang="zh-CN" sz="2200">
                                <a:solidFill>
                                  <a:srgbClr val="000000"/>
                                </a:solidFill>
                                <a:latin typeface="微软雅黑" panose="020B0503020204020204" pitchFamily="34" charset="-122"/>
                                <a:ea typeface="微软雅黑" panose="020B0503020204020204" pitchFamily="34" charset="-122"/>
                              </a:rPr>
                              <m:t> </m:t>
                            </m:r>
                            <m:r>
                              <m:rPr>
                                <m:nor/>
                              </m:rPr>
                              <a:rPr lang="en-US" altLang="zh-CN" sz="2200">
                                <a:solidFill>
                                  <a:srgbClr val="000000"/>
                                </a:solidFill>
                                <a:latin typeface="微软雅黑" panose="020B0503020204020204" pitchFamily="34" charset="-122"/>
                                <a:ea typeface="微软雅黑" panose="020B0503020204020204" pitchFamily="34" charset="-122"/>
                              </a:rPr>
                              <m:t>i</m:t>
                            </m:r>
                            <m:r>
                              <m:rPr>
                                <m:nor/>
                              </m:rPr>
                              <a:rPr lang="en-US" altLang="zh-CN" sz="2200">
                                <a:solidFill>
                                  <a:srgbClr val="000000"/>
                                </a:solidFill>
                                <a:latin typeface="微软雅黑" panose="020B0503020204020204" pitchFamily="34" charset="-122"/>
                                <a:ea typeface="微软雅黑" panose="020B0503020204020204" pitchFamily="34" charset="-122"/>
                              </a:rPr>
                              <m:t> </m:t>
                            </m:r>
                            <m:r>
                              <a:rPr lang="zh-CN" altLang="en-US" sz="2200" i="1">
                                <a:solidFill>
                                  <a:srgbClr val="000000"/>
                                </a:solidFill>
                                <a:latin typeface="Cambria Math" panose="02040503050406030204" pitchFamily="18" charset="0"/>
                              </a:rPr>
                              <m:t>没有被覆盖</m:t>
                            </m:r>
                            <m:r>
                              <m:rPr>
                                <m:nor/>
                              </m:rPr>
                              <a:rPr lang="en-US" altLang="zh-CN" sz="2200">
                                <a:solidFill>
                                  <a:srgbClr val="000000"/>
                                </a:solidFill>
                                <a:latin typeface="微软雅黑" panose="020B0503020204020204" pitchFamily="34" charset="-122"/>
                                <a:ea typeface="微软雅黑" panose="020B0503020204020204" pitchFamily="34" charset="-122"/>
                              </a:rPr>
                              <m:t>. </m:t>
                            </m:r>
                          </m:e>
                        </m:eqArr>
                      </m:e>
                    </m:d>
                  </m:oMath>
                </a14:m>
                <a:endParaRPr kumimoji="0" lang="zh-CN" altLang="en-US" sz="2200" b="0" i="0" u="none" strike="noStrike" cap="none" normalizeH="0" baseline="0" dirty="0">
                  <a:ln>
                    <a:noFill/>
                  </a:ln>
                  <a:solidFill>
                    <a:schemeClr val="tx1"/>
                  </a:solidFill>
                  <a:effectLst/>
                </a:endParaRPr>
              </a:p>
            </p:txBody>
          </p:sp>
        </mc:Choice>
        <mc:Fallback xmlns="">
          <p:sp>
            <p:nvSpPr>
              <p:cNvPr id="4" name="矩形 3">
                <a:extLst>
                  <a:ext uri="{FF2B5EF4-FFF2-40B4-BE49-F238E27FC236}">
                    <a16:creationId xmlns:a16="http://schemas.microsoft.com/office/drawing/2014/main" id="{9BDABBD1-0D5B-4E7A-9746-E852B291B1EC}"/>
                  </a:ext>
                </a:extLst>
              </p:cNvPr>
              <p:cNvSpPr>
                <a:spLocks noRot="1" noChangeAspect="1" noMove="1" noResize="1" noEditPoints="1" noAdjustHandles="1" noChangeArrowheads="1" noChangeShapeType="1" noTextEdit="1"/>
              </p:cNvSpPr>
              <p:nvPr/>
            </p:nvSpPr>
            <p:spPr bwMode="auto">
              <a:xfrm>
                <a:off x="475488" y="980728"/>
                <a:ext cx="7961376" cy="5261576"/>
              </a:xfrm>
              <a:prstGeom prst="rect">
                <a:avLst/>
              </a:prstGeom>
              <a:blipFill>
                <a:blip r:embed="rId2"/>
                <a:stretch>
                  <a:fillRect l="-77"/>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2461717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B7BA7-81F0-405E-A4B0-1FFC269668C1}"/>
              </a:ext>
            </a:extLst>
          </p:cNvPr>
          <p:cNvSpPr>
            <a:spLocks noGrp="1"/>
          </p:cNvSpPr>
          <p:nvPr>
            <p:ph type="title"/>
          </p:nvPr>
        </p:nvSpPr>
        <p:spPr/>
        <p:txBody>
          <a:bodyPr/>
          <a:lstStyle/>
          <a:p>
            <a:r>
              <a:rPr lang="zh-CN" altLang="en-US" dirty="0"/>
              <a:t>初始解构造</a:t>
            </a:r>
            <a:r>
              <a:rPr lang="en-US" altLang="zh-CN" dirty="0"/>
              <a:t>-</a:t>
            </a:r>
            <a:r>
              <a:rPr lang="zh-CN" altLang="en-US" dirty="0"/>
              <a:t>贪心算法</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1990BBE-3E5F-46DD-918C-7E053AABB756}"/>
                  </a:ext>
                </a:extLst>
              </p:cNvPr>
              <p:cNvSpPr/>
              <p:nvPr/>
            </p:nvSpPr>
            <p:spPr bwMode="auto">
              <a:xfrm>
                <a:off x="487680" y="1085088"/>
                <a:ext cx="8302752" cy="369417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indent="-342900">
                  <a:lnSpc>
                    <a:spcPct val="150000"/>
                  </a:lnSpc>
                  <a:spcBef>
                    <a:spcPts val="600"/>
                  </a:spcBef>
                  <a:buFont typeface="Arial" panose="020B0604020202020204" pitchFamily="34" charset="0"/>
                  <a:buChar char="•"/>
                </a:pPr>
                <a:r>
                  <a:rPr lang="zh-CN" altLang="en-US" sz="2200" dirty="0"/>
                  <a:t>贪心构造启发式算法在</a:t>
                </a:r>
                <a:r>
                  <a:rPr lang="zh-CN" altLang="en-US" sz="2200" dirty="0">
                    <a:solidFill>
                      <a:srgbClr val="FF0000"/>
                    </a:solidFill>
                  </a:rPr>
                  <a:t>最大覆盖</a:t>
                </a:r>
                <a:r>
                  <a:rPr lang="zh-CN" altLang="en-US" sz="2200" dirty="0"/>
                  <a:t>原则下一个接一个地开放中心</a:t>
                </a:r>
                <a:endParaRPr lang="en-US" altLang="zh-CN" sz="2200" dirty="0"/>
              </a:p>
              <a:p>
                <a:pPr marL="342900" indent="-342900">
                  <a:lnSpc>
                    <a:spcPct val="150000"/>
                  </a:lnSpc>
                  <a:spcBef>
                    <a:spcPts val="600"/>
                  </a:spcBef>
                  <a:buFont typeface="Arial" panose="020B0604020202020204" pitchFamily="34" charset="0"/>
                  <a:buChar char="•"/>
                </a:pPr>
                <a:r>
                  <a:rPr lang="zh-CN" altLang="en-US" sz="2200" dirty="0"/>
                  <a:t>它迭代地选择一个候选中心</a:t>
                </a:r>
                <a14:m>
                  <m:oMath xmlns:m="http://schemas.openxmlformats.org/officeDocument/2006/math">
                    <m:r>
                      <a:rPr lang="en-US" altLang="zh-CN" sz="2200" i="1" dirty="0" smtClean="0">
                        <a:latin typeface="Cambria Math" panose="02040503050406030204" pitchFamily="18" charset="0"/>
                      </a:rPr>
                      <m:t>𝑗</m:t>
                    </m:r>
                  </m:oMath>
                </a14:m>
                <a:r>
                  <a:rPr lang="zh-CN" altLang="en-US" sz="2200" dirty="0"/>
                  <a:t>，该中心</a:t>
                </a:r>
                <a:r>
                  <a:rPr lang="zh-CN" altLang="en-US" sz="2200" dirty="0">
                    <a:solidFill>
                      <a:srgbClr val="FF0000"/>
                    </a:solidFill>
                  </a:rPr>
                  <a:t>能覆盖最多的未覆盖节点</a:t>
                </a:r>
                <a:r>
                  <a:rPr lang="zh-CN" altLang="en-US" sz="2200" dirty="0"/>
                  <a:t>，并将其插入到当前解</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a:t>中</a:t>
                </a:r>
                <a:endParaRPr lang="en-US" altLang="zh-CN" sz="2200" dirty="0"/>
              </a:p>
              <a:p>
                <a:pPr>
                  <a:lnSpc>
                    <a:spcPct val="150000"/>
                  </a:lnSpc>
                  <a:spcBef>
                    <a:spcPts val="600"/>
                  </a:spcBef>
                </a:pPr>
                <a14:m>
                  <m:oMathPara xmlns:m="http://schemas.openxmlformats.org/officeDocument/2006/math">
                    <m:oMathParaPr>
                      <m:jc m:val="centerGroup"/>
                    </m:oMathParaPr>
                    <m:oMath xmlns:m="http://schemas.openxmlformats.org/officeDocument/2006/math">
                      <m:r>
                        <a:rPr lang="en-US" altLang="zh-CN" sz="2200" i="1" smtClean="0">
                          <a:latin typeface="Cambria Math" panose="02040503050406030204" pitchFamily="18" charset="0"/>
                        </a:rPr>
                        <m:t>𝑗</m:t>
                      </m:r>
                      <m:r>
                        <a:rPr lang="en-US" altLang="zh-CN" sz="2200" i="1" smtClean="0">
                          <a:latin typeface="Cambria Math" panose="02040503050406030204" pitchFamily="18" charset="0"/>
                        </a:rPr>
                        <m:t>=</m:t>
                      </m:r>
                      <m:func>
                        <m:funcPr>
                          <m:ctrlPr>
                            <a:rPr lang="en-US" altLang="zh-CN" sz="2200" i="1">
                              <a:latin typeface="Cambria Math" panose="02040503050406030204" pitchFamily="18" charset="0"/>
                            </a:rPr>
                          </m:ctrlPr>
                        </m:funcPr>
                        <m:fName>
                          <m:r>
                            <m:rPr>
                              <m:sty m:val="p"/>
                            </m:rPr>
                            <a:rPr lang="en-US" altLang="zh-CN" sz="2200">
                              <a:latin typeface="Cambria Math" panose="02040503050406030204" pitchFamily="18" charset="0"/>
                            </a:rPr>
                            <m:t>arg</m:t>
                          </m:r>
                        </m:fName>
                        <m:e>
                          <m:r>
                            <a:rPr lang="en-US" altLang="zh-CN" sz="2200" i="1">
                              <a:latin typeface="Cambria Math" panose="02040503050406030204" pitchFamily="18" charset="0"/>
                            </a:rPr>
                            <m:t>𝑚𝑎</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𝑥</m:t>
                              </m:r>
                            </m:e>
                            <m:sub>
                              <m:r>
                                <a:rPr lang="en-US" altLang="zh-CN" sz="2200" i="1">
                                  <a:latin typeface="Cambria Math" panose="02040503050406030204" pitchFamily="18" charset="0"/>
                                </a:rPr>
                                <m:t>𝑗</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𝐶</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𝑋</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zh-CN" altLang="en-US" sz="2200" i="1">
                                  <a:latin typeface="Cambria Math" panose="02040503050406030204" pitchFamily="18" charset="0"/>
                                </a:rPr>
                                <m:t>𝒱</m:t>
                              </m:r>
                            </m:e>
                            <m:sub>
                              <m:r>
                                <a:rPr lang="en-US" altLang="zh-CN" sz="2200" i="1">
                                  <a:latin typeface="Cambria Math" panose="02040503050406030204" pitchFamily="18" charset="0"/>
                                </a:rPr>
                                <m:t>𝑗</m:t>
                              </m:r>
                            </m:sub>
                          </m:sSub>
                          <m:r>
                            <a:rPr lang="zh-CN" altLang="en-US" sz="2200" i="1">
                              <a:latin typeface="Cambria Math" panose="02040503050406030204" pitchFamily="18" charset="0"/>
                            </a:rPr>
                            <m:t>∩</m:t>
                          </m:r>
                          <m:r>
                            <m:rPr>
                              <m:sty m:val="p"/>
                            </m:rPr>
                            <a:rPr lang="en-US" altLang="zh-CN" sz="2200" i="1">
                              <a:latin typeface="Cambria Math" panose="02040503050406030204" pitchFamily="18" charset="0"/>
                            </a:rPr>
                            <m:t>U</m:t>
                          </m:r>
                          <m:r>
                            <a:rPr lang="en-US" altLang="zh-CN" sz="2200" i="1">
                              <a:latin typeface="Cambria Math" panose="02040503050406030204" pitchFamily="18" charset="0"/>
                            </a:rPr>
                            <m:t>(</m:t>
                          </m:r>
                          <m:r>
                            <m:rPr>
                              <m:sty m:val="p"/>
                            </m:rPr>
                            <a:rPr lang="en-US" altLang="zh-CN" sz="2200" i="1">
                              <a:latin typeface="Cambria Math" panose="02040503050406030204" pitchFamily="18" charset="0"/>
                            </a:rPr>
                            <m:t>X</m:t>
                          </m:r>
                          <m:r>
                            <a:rPr lang="en-US" altLang="zh-CN" sz="2200" i="1">
                              <a:latin typeface="Cambria Math" panose="02040503050406030204" pitchFamily="18" charset="0"/>
                            </a:rPr>
                            <m:t>)</m:t>
                          </m:r>
                        </m:e>
                      </m:func>
                    </m:oMath>
                  </m:oMathPara>
                </a14:m>
                <a:endParaRPr lang="en-US" altLang="zh-CN" sz="2200" i="1" dirty="0"/>
              </a:p>
              <a:p>
                <a:pPr marL="342900" indent="-342900">
                  <a:lnSpc>
                    <a:spcPct val="150000"/>
                  </a:lnSpc>
                  <a:spcBef>
                    <a:spcPts val="600"/>
                  </a:spcBef>
                  <a:buFont typeface="Arial" panose="020B0604020202020204" pitchFamily="34" charset="0"/>
                  <a:buChar char="•"/>
                </a:pPr>
                <a:r>
                  <a:rPr lang="zh-CN" altLang="en-US" sz="2200" dirty="0"/>
                  <a:t>如果有多个候选中心覆盖相同数量的未覆盖节点，则随机选择一个打破僵局</a:t>
                </a:r>
                <a:endParaRPr lang="en-US" altLang="zh-CN" sz="2200" i="1" dirty="0"/>
              </a:p>
              <a:p>
                <a:pPr marL="342900" indent="-342900">
                  <a:lnSpc>
                    <a:spcPct val="150000"/>
                  </a:lnSpc>
                  <a:spcBef>
                    <a:spcPts val="600"/>
                  </a:spcBef>
                  <a:buFont typeface="Arial" panose="020B0604020202020204" pitchFamily="34" charset="0"/>
                  <a:buChar char="•"/>
                </a:pPr>
                <a:endParaRPr lang="en-US" altLang="zh-CN" sz="2000" dirty="0"/>
              </a:p>
              <a:p>
                <a:pPr marL="342900" indent="-342900">
                  <a:lnSpc>
                    <a:spcPct val="150000"/>
                  </a:lnSpc>
                  <a:spcBef>
                    <a:spcPts val="600"/>
                  </a:spcBef>
                  <a:buFont typeface="Arial" panose="020B0604020202020204" pitchFamily="34" charset="0"/>
                  <a:buChar char="•"/>
                </a:pP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Choice>
        <mc:Fallback xmlns="">
          <p:sp>
            <p:nvSpPr>
              <p:cNvPr id="4" name="矩形 3">
                <a:extLst>
                  <a:ext uri="{FF2B5EF4-FFF2-40B4-BE49-F238E27FC236}">
                    <a16:creationId xmlns:a16="http://schemas.microsoft.com/office/drawing/2014/main" id="{11990BBE-3E5F-46DD-918C-7E053AABB756}"/>
                  </a:ext>
                </a:extLst>
              </p:cNvPr>
              <p:cNvSpPr>
                <a:spLocks noRot="1" noChangeAspect="1" noMove="1" noResize="1" noEditPoints="1" noAdjustHandles="1" noChangeArrowheads="1" noChangeShapeType="1" noTextEdit="1"/>
              </p:cNvSpPr>
              <p:nvPr/>
            </p:nvSpPr>
            <p:spPr bwMode="auto">
              <a:xfrm>
                <a:off x="487680" y="1085088"/>
                <a:ext cx="8302752" cy="3694176"/>
              </a:xfrm>
              <a:prstGeom prst="rect">
                <a:avLst/>
              </a:prstGeom>
              <a:blipFill>
                <a:blip r:embed="rId2"/>
                <a:stretch>
                  <a:fillRect l="-808"/>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83D15B8-3506-431A-8D2A-164F061E97B4}"/>
                  </a:ext>
                </a:extLst>
              </p:cNvPr>
              <p:cNvSpPr txBox="1"/>
              <p:nvPr/>
            </p:nvSpPr>
            <p:spPr>
              <a:xfrm>
                <a:off x="3421675" y="5758513"/>
                <a:ext cx="178151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𝑈</m:t>
                      </m:r>
                      <m:r>
                        <a:rPr lang="en-US" altLang="zh-CN" sz="1400" i="1" dirty="0" smtClean="0">
                          <a:latin typeface="Cambria Math" panose="02040503050406030204" pitchFamily="18" charset="0"/>
                        </a:rPr>
                        <m:t>(</m:t>
                      </m:r>
                      <m:r>
                        <a:rPr lang="en-US" altLang="zh-CN" sz="1400" i="1" dirty="0" smtClean="0">
                          <a:latin typeface="Cambria Math" panose="02040503050406030204" pitchFamily="18" charset="0"/>
                        </a:rPr>
                        <m:t>𝑋</m:t>
                      </m:r>
                      <m:r>
                        <a:rPr lang="en-US" altLang="zh-CN" sz="1400" i="1" dirty="0" smtClean="0">
                          <a:latin typeface="Cambria Math" panose="02040503050406030204" pitchFamily="18" charset="0"/>
                        </a:rPr>
                        <m:t>)={1,2,3,4,5,6}</m:t>
                      </m:r>
                    </m:oMath>
                  </m:oMathPara>
                </a14:m>
                <a:endParaRPr lang="zh-CN" altLang="en-US" sz="1400" dirty="0"/>
              </a:p>
            </p:txBody>
          </p:sp>
        </mc:Choice>
        <mc:Fallback xmlns="">
          <p:sp>
            <p:nvSpPr>
              <p:cNvPr id="5" name="文本框 4">
                <a:extLst>
                  <a:ext uri="{FF2B5EF4-FFF2-40B4-BE49-F238E27FC236}">
                    <a16:creationId xmlns:a16="http://schemas.microsoft.com/office/drawing/2014/main" id="{383D15B8-3506-431A-8D2A-164F061E97B4}"/>
                  </a:ext>
                </a:extLst>
              </p:cNvPr>
              <p:cNvSpPr txBox="1">
                <a:spLocks noRot="1" noChangeAspect="1" noMove="1" noResize="1" noEditPoints="1" noAdjustHandles="1" noChangeArrowheads="1" noChangeShapeType="1" noTextEdit="1"/>
              </p:cNvSpPr>
              <p:nvPr/>
            </p:nvSpPr>
            <p:spPr>
              <a:xfrm>
                <a:off x="3421675" y="5758513"/>
                <a:ext cx="1781513" cy="307777"/>
              </a:xfrm>
              <a:prstGeom prst="rect">
                <a:avLst/>
              </a:prstGeom>
              <a:blipFill>
                <a:blip r:embed="rId3"/>
                <a:stretch>
                  <a:fillRect b="-10000"/>
                </a:stretch>
              </a:blipFill>
            </p:spPr>
            <p:txBody>
              <a:bodyPr/>
              <a:lstStyle/>
              <a:p>
                <a:r>
                  <a:rPr lang="zh-CN" altLang="en-US">
                    <a:noFill/>
                  </a:rPr>
                  <a:t> </a:t>
                </a:r>
              </a:p>
            </p:txBody>
          </p:sp>
        </mc:Fallback>
      </mc:AlternateContent>
      <p:sp>
        <p:nvSpPr>
          <p:cNvPr id="6" name="右箭头 16">
            <a:extLst>
              <a:ext uri="{FF2B5EF4-FFF2-40B4-BE49-F238E27FC236}">
                <a16:creationId xmlns:a16="http://schemas.microsoft.com/office/drawing/2014/main" id="{9D03AA8E-D6EB-47F6-96A2-BAC428369A1F}"/>
              </a:ext>
            </a:extLst>
          </p:cNvPr>
          <p:cNvSpPr/>
          <p:nvPr/>
        </p:nvSpPr>
        <p:spPr>
          <a:xfrm>
            <a:off x="4698778" y="4977289"/>
            <a:ext cx="920115" cy="257810"/>
          </a:xfrm>
          <a:prstGeom prst="rightArrow">
            <a:avLst/>
          </a:prstGeom>
          <a:solidFill>
            <a:schemeClr val="bg2">
              <a:lumMod val="75000"/>
              <a:lumOff val="2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文本框 6">
            <a:extLst>
              <a:ext uri="{FF2B5EF4-FFF2-40B4-BE49-F238E27FC236}">
                <a16:creationId xmlns:a16="http://schemas.microsoft.com/office/drawing/2014/main" id="{1A01AECB-161B-42ED-B262-D339ED2C5E07}"/>
              </a:ext>
            </a:extLst>
          </p:cNvPr>
          <p:cNvSpPr txBox="1"/>
          <p:nvPr/>
        </p:nvSpPr>
        <p:spPr>
          <a:xfrm>
            <a:off x="4661631" y="4765854"/>
            <a:ext cx="1019831" cy="307777"/>
          </a:xfrm>
          <a:prstGeom prst="rect">
            <a:avLst/>
          </a:prstGeom>
          <a:noFill/>
        </p:spPr>
        <p:txBody>
          <a:bodyPr wrap="none" rtlCol="0">
            <a:spAutoFit/>
          </a:bodyPr>
          <a:lstStyle/>
          <a:p>
            <a:r>
              <a:rPr lang="en-US" altLang="zh-CN" sz="1400" dirty="0"/>
              <a:t>Random-6</a:t>
            </a:r>
            <a:endParaRPr lang="zh-CN" altLang="en-US" sz="1400" dirty="0"/>
          </a:p>
        </p:txBody>
      </p:sp>
      <p:grpSp>
        <p:nvGrpSpPr>
          <p:cNvPr id="8" name="组合 7">
            <a:extLst>
              <a:ext uri="{FF2B5EF4-FFF2-40B4-BE49-F238E27FC236}">
                <a16:creationId xmlns:a16="http://schemas.microsoft.com/office/drawing/2014/main" id="{8AE518BD-61BE-480E-AE59-C1B9DB2F023E}"/>
              </a:ext>
            </a:extLst>
          </p:cNvPr>
          <p:cNvGrpSpPr/>
          <p:nvPr/>
        </p:nvGrpSpPr>
        <p:grpSpPr>
          <a:xfrm>
            <a:off x="960901" y="4369008"/>
            <a:ext cx="2620800" cy="1421452"/>
            <a:chOff x="923569" y="4332457"/>
            <a:chExt cx="3494400" cy="1895269"/>
          </a:xfrm>
        </p:grpSpPr>
        <p:sp>
          <p:nvSpPr>
            <p:cNvPr id="9" name="椭圆 8">
              <a:extLst>
                <a:ext uri="{FF2B5EF4-FFF2-40B4-BE49-F238E27FC236}">
                  <a16:creationId xmlns:a16="http://schemas.microsoft.com/office/drawing/2014/main" id="{CD4A28E9-C778-4945-B3E5-98E098731B8D}"/>
                </a:ext>
              </a:extLst>
            </p:cNvPr>
            <p:cNvSpPr/>
            <p:nvPr/>
          </p:nvSpPr>
          <p:spPr>
            <a:xfrm>
              <a:off x="3564656" y="4711742"/>
              <a:ext cx="843788" cy="1905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椭圆 9">
              <a:extLst>
                <a:ext uri="{FF2B5EF4-FFF2-40B4-BE49-F238E27FC236}">
                  <a16:creationId xmlns:a16="http://schemas.microsoft.com/office/drawing/2014/main" id="{3D9A1969-5424-4AEF-BD2F-C38DC164913D}"/>
                </a:ext>
              </a:extLst>
            </p:cNvPr>
            <p:cNvSpPr/>
            <p:nvPr/>
          </p:nvSpPr>
          <p:spPr>
            <a:xfrm>
              <a:off x="3564656" y="5150739"/>
              <a:ext cx="843788" cy="1905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椭圆 10">
              <a:extLst>
                <a:ext uri="{FF2B5EF4-FFF2-40B4-BE49-F238E27FC236}">
                  <a16:creationId xmlns:a16="http://schemas.microsoft.com/office/drawing/2014/main" id="{132CB7EC-9E8B-4DEF-8919-7CEC728F54D5}"/>
                </a:ext>
              </a:extLst>
            </p:cNvPr>
            <p:cNvSpPr/>
            <p:nvPr/>
          </p:nvSpPr>
          <p:spPr>
            <a:xfrm>
              <a:off x="3564656" y="5342086"/>
              <a:ext cx="843788" cy="2258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 name="椭圆 11">
              <a:extLst>
                <a:ext uri="{FF2B5EF4-FFF2-40B4-BE49-F238E27FC236}">
                  <a16:creationId xmlns:a16="http://schemas.microsoft.com/office/drawing/2014/main" id="{F819CE30-0B95-45FB-A37B-0C29ED687807}"/>
                </a:ext>
              </a:extLst>
            </p:cNvPr>
            <p:cNvSpPr/>
            <p:nvPr/>
          </p:nvSpPr>
          <p:spPr>
            <a:xfrm>
              <a:off x="3564656" y="5590583"/>
              <a:ext cx="843788" cy="1905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3" name="文本框 12">
              <a:extLst>
                <a:ext uri="{FF2B5EF4-FFF2-40B4-BE49-F238E27FC236}">
                  <a16:creationId xmlns:a16="http://schemas.microsoft.com/office/drawing/2014/main" id="{7E67FDBB-AC13-4652-B3E2-6B8A53CB6957}"/>
                </a:ext>
              </a:extLst>
            </p:cNvPr>
            <p:cNvSpPr txBox="1"/>
            <p:nvPr/>
          </p:nvSpPr>
          <p:spPr>
            <a:xfrm>
              <a:off x="3450826" y="5817357"/>
              <a:ext cx="650179" cy="410369"/>
            </a:xfrm>
            <a:prstGeom prst="rect">
              <a:avLst/>
            </a:prstGeom>
            <a:noFill/>
          </p:spPr>
          <p:txBody>
            <a:bodyPr wrap="none" rtlCol="0">
              <a:spAutoFit/>
            </a:bodyPr>
            <a:lstStyle/>
            <a:p>
              <a:r>
                <a:rPr lang="en-US" altLang="zh-CN" sz="1400" dirty="0">
                  <a:solidFill>
                    <a:schemeClr val="accent6">
                      <a:lumMod val="50000"/>
                    </a:schemeClr>
                  </a:solidFill>
                </a:rPr>
                <a:t>p=2</a:t>
              </a:r>
              <a:endParaRPr lang="zh-CN" altLang="en-US" sz="1400" dirty="0">
                <a:solidFill>
                  <a:schemeClr val="accent6">
                    <a:lumMod val="50000"/>
                  </a:schemeClr>
                </a:solidFill>
              </a:endParaRPr>
            </a:p>
          </p:txBody>
        </p:sp>
        <p:pic>
          <p:nvPicPr>
            <p:cNvPr id="14" name="图片 13">
              <a:extLst>
                <a:ext uri="{FF2B5EF4-FFF2-40B4-BE49-F238E27FC236}">
                  <a16:creationId xmlns:a16="http://schemas.microsoft.com/office/drawing/2014/main" id="{9D9630A7-C55C-4F67-B0CE-5F5B0CE9739F}"/>
                </a:ext>
              </a:extLst>
            </p:cNvPr>
            <p:cNvPicPr>
              <a:picLocks noChangeAspect="1"/>
            </p:cNvPicPr>
            <p:nvPr/>
          </p:nvPicPr>
          <p:blipFill>
            <a:blip r:embed="rId4"/>
            <a:stretch>
              <a:fillRect/>
            </a:stretch>
          </p:blipFill>
          <p:spPr>
            <a:xfrm>
              <a:off x="923569" y="4332457"/>
              <a:ext cx="3494400" cy="1854232"/>
            </a:xfrm>
            <a:prstGeom prst="rect">
              <a:avLst/>
            </a:prstGeom>
          </p:spPr>
        </p:pic>
      </p:grpSp>
      <p:pic>
        <p:nvPicPr>
          <p:cNvPr id="15" name="图片 14">
            <a:extLst>
              <a:ext uri="{FF2B5EF4-FFF2-40B4-BE49-F238E27FC236}">
                <a16:creationId xmlns:a16="http://schemas.microsoft.com/office/drawing/2014/main" id="{05A21D39-837B-42BB-B34C-DC71797E92E6}"/>
              </a:ext>
            </a:extLst>
          </p:cNvPr>
          <p:cNvPicPr>
            <a:picLocks noChangeAspect="1"/>
          </p:cNvPicPr>
          <p:nvPr/>
        </p:nvPicPr>
        <p:blipFill>
          <a:blip r:embed="rId5"/>
          <a:stretch>
            <a:fillRect/>
          </a:stretch>
        </p:blipFill>
        <p:spPr>
          <a:xfrm>
            <a:off x="5970098" y="4304714"/>
            <a:ext cx="2492008" cy="1791597"/>
          </a:xfrm>
          <a:prstGeom prst="rect">
            <a:avLst/>
          </a:prstGeom>
        </p:spPr>
      </p:pic>
    </p:spTree>
    <p:extLst>
      <p:ext uri="{BB962C8B-B14F-4D97-AF65-F5344CB8AC3E}">
        <p14:creationId xmlns:p14="http://schemas.microsoft.com/office/powerpoint/2010/main" val="18399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B7BA7-81F0-405E-A4B0-1FFC269668C1}"/>
              </a:ext>
            </a:extLst>
          </p:cNvPr>
          <p:cNvSpPr>
            <a:spLocks noGrp="1"/>
          </p:cNvSpPr>
          <p:nvPr>
            <p:ph type="title"/>
          </p:nvPr>
        </p:nvSpPr>
        <p:spPr/>
        <p:txBody>
          <a:bodyPr/>
          <a:lstStyle/>
          <a:p>
            <a:r>
              <a:rPr lang="zh-CN" altLang="en-US" dirty="0"/>
              <a:t>初始解构造</a:t>
            </a:r>
            <a:r>
              <a:rPr lang="en-US" altLang="zh-CN" dirty="0"/>
              <a:t>-</a:t>
            </a:r>
            <a:r>
              <a:rPr lang="zh-CN" altLang="en-US" dirty="0"/>
              <a:t>贪心算法</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1990BBE-3E5F-46DD-918C-7E053AABB756}"/>
                  </a:ext>
                </a:extLst>
              </p:cNvPr>
              <p:cNvSpPr/>
              <p:nvPr/>
            </p:nvSpPr>
            <p:spPr bwMode="auto">
              <a:xfrm>
                <a:off x="498376" y="1035438"/>
                <a:ext cx="8302752" cy="369417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indent="-342900">
                  <a:lnSpc>
                    <a:spcPct val="150000"/>
                  </a:lnSpc>
                  <a:spcBef>
                    <a:spcPts val="600"/>
                  </a:spcBef>
                  <a:buFont typeface="Arial" panose="020B0604020202020204" pitchFamily="34" charset="0"/>
                  <a:buChar char="•"/>
                </a:pPr>
                <a:r>
                  <a:rPr lang="zh-CN" altLang="en-US" sz="2200" dirty="0"/>
                  <a:t>贪心构造启发式算法在</a:t>
                </a:r>
                <a:r>
                  <a:rPr lang="zh-CN" altLang="en-US" sz="2200" dirty="0">
                    <a:solidFill>
                      <a:srgbClr val="FF0000"/>
                    </a:solidFill>
                  </a:rPr>
                  <a:t>最大覆盖</a:t>
                </a:r>
                <a:r>
                  <a:rPr lang="zh-CN" altLang="en-US" sz="2200" dirty="0"/>
                  <a:t>原则下一个一个地选择中心</a:t>
                </a:r>
                <a:endParaRPr lang="en-US" altLang="zh-CN" sz="2200" dirty="0"/>
              </a:p>
              <a:p>
                <a:pPr marL="342900" indent="-342900">
                  <a:lnSpc>
                    <a:spcPct val="150000"/>
                  </a:lnSpc>
                  <a:spcBef>
                    <a:spcPts val="600"/>
                  </a:spcBef>
                  <a:buFont typeface="Arial" panose="020B0604020202020204" pitchFamily="34" charset="0"/>
                  <a:buChar char="•"/>
                </a:pPr>
                <a:r>
                  <a:rPr lang="zh-CN" altLang="en-US" sz="2200" dirty="0"/>
                  <a:t>它迭代地选择一个候选中心</a:t>
                </a:r>
                <a14:m>
                  <m:oMath xmlns:m="http://schemas.openxmlformats.org/officeDocument/2006/math">
                    <m:r>
                      <a:rPr lang="en-US" altLang="zh-CN" sz="2200" i="1" dirty="0" smtClean="0">
                        <a:latin typeface="Cambria Math" panose="02040503050406030204" pitchFamily="18" charset="0"/>
                      </a:rPr>
                      <m:t>𝑗</m:t>
                    </m:r>
                  </m:oMath>
                </a14:m>
                <a:r>
                  <a:rPr lang="zh-CN" altLang="en-US" sz="2200" dirty="0"/>
                  <a:t>，该中心</a:t>
                </a:r>
                <a:r>
                  <a:rPr lang="zh-CN" altLang="en-US" sz="2200" dirty="0">
                    <a:solidFill>
                      <a:srgbClr val="FF0000"/>
                    </a:solidFill>
                  </a:rPr>
                  <a:t>能覆盖最多的未覆盖节点</a:t>
                </a:r>
                <a:r>
                  <a:rPr lang="zh-CN" altLang="en-US" sz="2200" dirty="0"/>
                  <a:t>，并将其插入到当前解</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a:t>中</a:t>
                </a:r>
                <a:endParaRPr lang="en-US" altLang="zh-CN" sz="2200" dirty="0"/>
              </a:p>
              <a:p>
                <a:pPr>
                  <a:lnSpc>
                    <a:spcPct val="150000"/>
                  </a:lnSpc>
                  <a:spcBef>
                    <a:spcPts val="600"/>
                  </a:spcBef>
                </a:pPr>
                <a14:m>
                  <m:oMathPara xmlns:m="http://schemas.openxmlformats.org/officeDocument/2006/math">
                    <m:oMathParaPr>
                      <m:jc m:val="centerGroup"/>
                    </m:oMathParaPr>
                    <m:oMath xmlns:m="http://schemas.openxmlformats.org/officeDocument/2006/math">
                      <m:r>
                        <a:rPr lang="en-US" altLang="zh-CN" sz="2200" i="1" smtClean="0">
                          <a:latin typeface="Cambria Math" panose="02040503050406030204" pitchFamily="18" charset="0"/>
                        </a:rPr>
                        <m:t>𝑗</m:t>
                      </m:r>
                      <m:r>
                        <a:rPr lang="en-US" altLang="zh-CN" sz="2200" i="1" smtClean="0">
                          <a:latin typeface="Cambria Math" panose="02040503050406030204" pitchFamily="18" charset="0"/>
                        </a:rPr>
                        <m:t>=</m:t>
                      </m:r>
                      <m:func>
                        <m:funcPr>
                          <m:ctrlPr>
                            <a:rPr lang="en-US" altLang="zh-CN" sz="2200" i="1">
                              <a:latin typeface="Cambria Math" panose="02040503050406030204" pitchFamily="18" charset="0"/>
                            </a:rPr>
                          </m:ctrlPr>
                        </m:funcPr>
                        <m:fName>
                          <m:r>
                            <m:rPr>
                              <m:sty m:val="p"/>
                            </m:rPr>
                            <a:rPr lang="en-US" altLang="zh-CN" sz="2200">
                              <a:latin typeface="Cambria Math" panose="02040503050406030204" pitchFamily="18" charset="0"/>
                            </a:rPr>
                            <m:t>arg</m:t>
                          </m:r>
                        </m:fName>
                        <m:e>
                          <m:r>
                            <a:rPr lang="en-US" altLang="zh-CN" sz="2200" i="1">
                              <a:latin typeface="Cambria Math" panose="02040503050406030204" pitchFamily="18" charset="0"/>
                            </a:rPr>
                            <m:t>𝑚𝑎</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𝑥</m:t>
                              </m:r>
                            </m:e>
                            <m:sub>
                              <m:r>
                                <a:rPr lang="en-US" altLang="zh-CN" sz="2200" i="1">
                                  <a:latin typeface="Cambria Math" panose="02040503050406030204" pitchFamily="18" charset="0"/>
                                </a:rPr>
                                <m:t>𝑗</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𝐶</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𝑋</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zh-CN" altLang="en-US" sz="2200" i="1">
                                  <a:latin typeface="Cambria Math" panose="02040503050406030204" pitchFamily="18" charset="0"/>
                                </a:rPr>
                                <m:t>𝒱</m:t>
                              </m:r>
                            </m:e>
                            <m:sub>
                              <m:r>
                                <a:rPr lang="en-US" altLang="zh-CN" sz="2200" i="1">
                                  <a:latin typeface="Cambria Math" panose="02040503050406030204" pitchFamily="18" charset="0"/>
                                </a:rPr>
                                <m:t>𝑗</m:t>
                              </m:r>
                            </m:sub>
                          </m:sSub>
                          <m:r>
                            <a:rPr lang="zh-CN" altLang="en-US" sz="2200" i="1">
                              <a:latin typeface="Cambria Math" panose="02040503050406030204" pitchFamily="18" charset="0"/>
                            </a:rPr>
                            <m:t>∩</m:t>
                          </m:r>
                          <m:r>
                            <m:rPr>
                              <m:sty m:val="p"/>
                            </m:rPr>
                            <a:rPr lang="en-US" altLang="zh-CN" sz="2200" i="1">
                              <a:latin typeface="Cambria Math" panose="02040503050406030204" pitchFamily="18" charset="0"/>
                            </a:rPr>
                            <m:t>U</m:t>
                          </m:r>
                          <m:r>
                            <a:rPr lang="en-US" altLang="zh-CN" sz="2200" i="1">
                              <a:latin typeface="Cambria Math" panose="02040503050406030204" pitchFamily="18" charset="0"/>
                            </a:rPr>
                            <m:t>(</m:t>
                          </m:r>
                          <m:r>
                            <m:rPr>
                              <m:sty m:val="p"/>
                            </m:rPr>
                            <a:rPr lang="en-US" altLang="zh-CN" sz="2200" i="1">
                              <a:latin typeface="Cambria Math" panose="02040503050406030204" pitchFamily="18" charset="0"/>
                            </a:rPr>
                            <m:t>X</m:t>
                          </m:r>
                          <m:r>
                            <a:rPr lang="en-US" altLang="zh-CN" sz="2200" i="1">
                              <a:latin typeface="Cambria Math" panose="02040503050406030204" pitchFamily="18" charset="0"/>
                            </a:rPr>
                            <m:t>)</m:t>
                          </m:r>
                        </m:e>
                      </m:func>
                    </m:oMath>
                  </m:oMathPara>
                </a14:m>
                <a:endParaRPr lang="en-US" altLang="zh-CN" sz="2200" i="1" dirty="0"/>
              </a:p>
              <a:p>
                <a:pPr marL="342900" indent="-342900">
                  <a:lnSpc>
                    <a:spcPct val="150000"/>
                  </a:lnSpc>
                  <a:spcBef>
                    <a:spcPts val="600"/>
                  </a:spcBef>
                  <a:buFont typeface="Arial" panose="020B0604020202020204" pitchFamily="34" charset="0"/>
                  <a:buChar char="•"/>
                </a:pPr>
                <a:r>
                  <a:rPr lang="zh-CN" altLang="en-US" sz="2200" dirty="0"/>
                  <a:t>如果有多个候选中心覆盖相同数量的未覆盖节点，则随机选择一个打破僵局</a:t>
                </a:r>
                <a:endParaRPr lang="en-US" altLang="zh-CN" sz="2200" i="1" dirty="0"/>
              </a:p>
              <a:p>
                <a:pPr marL="342900" indent="-342900">
                  <a:lnSpc>
                    <a:spcPct val="150000"/>
                  </a:lnSpc>
                  <a:spcBef>
                    <a:spcPts val="600"/>
                  </a:spcBef>
                  <a:buFont typeface="Arial" panose="020B0604020202020204" pitchFamily="34" charset="0"/>
                  <a:buChar char="•"/>
                </a:pPr>
                <a:endParaRPr lang="en-US" altLang="zh-CN" sz="2000" dirty="0"/>
              </a:p>
              <a:p>
                <a:pPr marL="342900" indent="-342900">
                  <a:lnSpc>
                    <a:spcPct val="150000"/>
                  </a:lnSpc>
                  <a:spcBef>
                    <a:spcPts val="600"/>
                  </a:spcBef>
                  <a:buFont typeface="Arial" panose="020B0604020202020204" pitchFamily="34" charset="0"/>
                  <a:buChar char="•"/>
                </a:pP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Choice>
        <mc:Fallback xmlns="">
          <p:sp>
            <p:nvSpPr>
              <p:cNvPr id="4" name="矩形 3">
                <a:extLst>
                  <a:ext uri="{FF2B5EF4-FFF2-40B4-BE49-F238E27FC236}">
                    <a16:creationId xmlns:a16="http://schemas.microsoft.com/office/drawing/2014/main" id="{11990BBE-3E5F-46DD-918C-7E053AABB756}"/>
                  </a:ext>
                </a:extLst>
              </p:cNvPr>
              <p:cNvSpPr>
                <a:spLocks noRot="1" noChangeAspect="1" noMove="1" noResize="1" noEditPoints="1" noAdjustHandles="1" noChangeArrowheads="1" noChangeShapeType="1" noTextEdit="1"/>
              </p:cNvSpPr>
              <p:nvPr/>
            </p:nvSpPr>
            <p:spPr bwMode="auto">
              <a:xfrm>
                <a:off x="498376" y="1035438"/>
                <a:ext cx="8302752" cy="3694176"/>
              </a:xfrm>
              <a:prstGeom prst="rect">
                <a:avLst/>
              </a:prstGeom>
              <a:blipFill>
                <a:blip r:embed="rId2"/>
                <a:stretch>
                  <a:fillRect l="-881"/>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
        <p:nvSpPr>
          <p:cNvPr id="16" name="右箭头 16">
            <a:extLst>
              <a:ext uri="{FF2B5EF4-FFF2-40B4-BE49-F238E27FC236}">
                <a16:creationId xmlns:a16="http://schemas.microsoft.com/office/drawing/2014/main" id="{CB209C4D-4100-4841-9D44-C36E3A3DD33F}"/>
              </a:ext>
            </a:extLst>
          </p:cNvPr>
          <p:cNvSpPr/>
          <p:nvPr/>
        </p:nvSpPr>
        <p:spPr>
          <a:xfrm>
            <a:off x="4952924" y="5349850"/>
            <a:ext cx="920115" cy="257810"/>
          </a:xfrm>
          <a:prstGeom prst="rightArrow">
            <a:avLst/>
          </a:prstGeom>
          <a:solidFill>
            <a:schemeClr val="bg2">
              <a:lumMod val="75000"/>
              <a:lumOff val="2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2039A762-DE6C-416C-B3CF-2787EDCA86F0}"/>
              </a:ext>
            </a:extLst>
          </p:cNvPr>
          <p:cNvSpPr txBox="1"/>
          <p:nvPr/>
        </p:nvSpPr>
        <p:spPr>
          <a:xfrm>
            <a:off x="4890292" y="5138626"/>
            <a:ext cx="1019831" cy="307777"/>
          </a:xfrm>
          <a:prstGeom prst="rect">
            <a:avLst/>
          </a:prstGeom>
          <a:noFill/>
        </p:spPr>
        <p:txBody>
          <a:bodyPr wrap="none" rtlCol="0">
            <a:spAutoFit/>
          </a:bodyPr>
          <a:lstStyle/>
          <a:p>
            <a:r>
              <a:rPr lang="en-US" altLang="zh-CN" sz="1400" dirty="0"/>
              <a:t>Random-4</a:t>
            </a:r>
            <a:endParaRPr lang="zh-CN" altLang="en-US" sz="1400" dirty="0"/>
          </a:p>
        </p:txBody>
      </p:sp>
      <p:pic>
        <p:nvPicPr>
          <p:cNvPr id="18" name="图片 17">
            <a:extLst>
              <a:ext uri="{FF2B5EF4-FFF2-40B4-BE49-F238E27FC236}">
                <a16:creationId xmlns:a16="http://schemas.microsoft.com/office/drawing/2014/main" id="{FE4FFF1D-8D9C-47FD-8293-F815DF4BB9E0}"/>
              </a:ext>
            </a:extLst>
          </p:cNvPr>
          <p:cNvPicPr>
            <a:picLocks noChangeAspect="1"/>
          </p:cNvPicPr>
          <p:nvPr/>
        </p:nvPicPr>
        <p:blipFill>
          <a:blip r:embed="rId3"/>
          <a:stretch>
            <a:fillRect/>
          </a:stretch>
        </p:blipFill>
        <p:spPr>
          <a:xfrm>
            <a:off x="420971" y="4469512"/>
            <a:ext cx="2764816" cy="1987729"/>
          </a:xfrm>
          <a:prstGeom prst="rect">
            <a:avLst/>
          </a:prstGeom>
        </p:spPr>
      </p:pic>
      <p:sp>
        <p:nvSpPr>
          <p:cNvPr id="19" name="矩形 18">
            <a:extLst>
              <a:ext uri="{FF2B5EF4-FFF2-40B4-BE49-F238E27FC236}">
                <a16:creationId xmlns:a16="http://schemas.microsoft.com/office/drawing/2014/main" id="{80465D9A-EFBA-402A-B035-3026998F9B2A}"/>
              </a:ext>
            </a:extLst>
          </p:cNvPr>
          <p:cNvSpPr/>
          <p:nvPr/>
        </p:nvSpPr>
        <p:spPr>
          <a:xfrm>
            <a:off x="2049963" y="6205438"/>
            <a:ext cx="1173719" cy="307777"/>
          </a:xfrm>
          <a:prstGeom prst="rect">
            <a:avLst/>
          </a:prstGeom>
        </p:spPr>
        <p:txBody>
          <a:bodyPr wrap="none">
            <a:spAutoFit/>
          </a:bodyPr>
          <a:lstStyle/>
          <a:p>
            <a:r>
              <a:rPr lang="en-US" altLang="zh-CN" sz="1400" dirty="0"/>
              <a:t>U(X)={1,3,4}</a:t>
            </a:r>
            <a:endParaRPr lang="zh-CN" altLang="en-US" sz="1400" dirty="0"/>
          </a:p>
        </p:txBody>
      </p:sp>
      <p:grpSp>
        <p:nvGrpSpPr>
          <p:cNvPr id="20" name="组合 19">
            <a:extLst>
              <a:ext uri="{FF2B5EF4-FFF2-40B4-BE49-F238E27FC236}">
                <a16:creationId xmlns:a16="http://schemas.microsoft.com/office/drawing/2014/main" id="{4D38C6E2-138C-471B-9B29-47DE61151479}"/>
              </a:ext>
            </a:extLst>
          </p:cNvPr>
          <p:cNvGrpSpPr/>
          <p:nvPr/>
        </p:nvGrpSpPr>
        <p:grpSpPr>
          <a:xfrm>
            <a:off x="3248419" y="4740250"/>
            <a:ext cx="1467598" cy="1401849"/>
            <a:chOff x="4901476" y="4219711"/>
            <a:chExt cx="1681313" cy="3115876"/>
          </a:xfrm>
        </p:grpSpPr>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854849D-27A0-4ACD-A788-B736F3CAE67D}"/>
                    </a:ext>
                  </a:extLst>
                </p:cNvPr>
                <p:cNvSpPr txBox="1"/>
                <p:nvPr/>
              </p:nvSpPr>
              <p:spPr>
                <a:xfrm>
                  <a:off x="4901476" y="4219711"/>
                  <a:ext cx="1681313" cy="3115876"/>
                </a:xfrm>
                <a:prstGeom prst="rect">
                  <a:avLst/>
                </a:prstGeom>
                <a:noFill/>
                <a:ln>
                  <a:solidFill>
                    <a:schemeClr val="tx1"/>
                  </a:solidFill>
                </a:ln>
              </p:spPr>
              <p:txBody>
                <a:bodyPr wrap="square" rtlCol="0">
                  <a:spAutoFit/>
                </a:bodyPr>
                <a:lstStyle/>
                <a:p>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𝒱</m:t>
                          </m:r>
                        </m:e>
                        <m:sub>
                          <m:r>
                            <a:rPr lang="en-US" altLang="zh-CN" sz="1400" i="1">
                              <a:latin typeface="Cambria Math" panose="02040503050406030204" pitchFamily="18" charset="0"/>
                            </a:rPr>
                            <m:t>1</m:t>
                          </m:r>
                        </m:sub>
                      </m:sSub>
                      <m:r>
                        <a:rPr lang="zh-CN" altLang="en-US" sz="1400" i="1">
                          <a:latin typeface="Cambria Math" panose="02040503050406030204" pitchFamily="18" charset="0"/>
                        </a:rPr>
                        <m:t>∩</m:t>
                      </m:r>
                      <m:r>
                        <a:rPr lang="en-US" altLang="zh-CN" sz="1400" i="1">
                          <a:latin typeface="Cambria Math" panose="02040503050406030204" pitchFamily="18" charset="0"/>
                        </a:rPr>
                        <m:t>𝑈</m:t>
                      </m:r>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oMath>
                  </a14:m>
                  <a:r>
                    <a:rPr lang="en-US" altLang="zh-CN" sz="1400" dirty="0"/>
                    <a:t>={1}</a:t>
                  </a:r>
                </a:p>
                <a:p>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𝒱</m:t>
                          </m:r>
                        </m:e>
                        <m:sub>
                          <m:r>
                            <a:rPr lang="en-US" altLang="zh-CN" sz="1400" i="1">
                              <a:latin typeface="Cambria Math" panose="02040503050406030204" pitchFamily="18" charset="0"/>
                            </a:rPr>
                            <m:t>2</m:t>
                          </m:r>
                        </m:sub>
                      </m:sSub>
                      <m:r>
                        <a:rPr lang="zh-CN" altLang="en-US" sz="1400" i="1">
                          <a:latin typeface="Cambria Math" panose="02040503050406030204" pitchFamily="18" charset="0"/>
                        </a:rPr>
                        <m:t>∩</m:t>
                      </m:r>
                      <m:r>
                        <a:rPr lang="en-US" altLang="zh-CN" sz="1400" i="1">
                          <a:latin typeface="Cambria Math" panose="02040503050406030204" pitchFamily="18" charset="0"/>
                        </a:rPr>
                        <m:t>𝑈</m:t>
                      </m:r>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oMath>
                  </a14:m>
                  <a:r>
                    <a:rPr lang="en-US" altLang="zh-CN" sz="1400" dirty="0"/>
                    <a:t>={1}</a:t>
                  </a:r>
                </a:p>
                <a:p>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𝒱</m:t>
                          </m:r>
                        </m:e>
                        <m:sub>
                          <m:r>
                            <a:rPr lang="en-US" altLang="zh-CN" sz="1400" i="1">
                              <a:latin typeface="Cambria Math" panose="02040503050406030204" pitchFamily="18" charset="0"/>
                            </a:rPr>
                            <m:t>3</m:t>
                          </m:r>
                        </m:sub>
                      </m:sSub>
                      <m:r>
                        <a:rPr lang="zh-CN" altLang="en-US" sz="1400" i="1">
                          <a:latin typeface="Cambria Math" panose="02040503050406030204" pitchFamily="18" charset="0"/>
                        </a:rPr>
                        <m:t>∩</m:t>
                      </m:r>
                      <m:r>
                        <a:rPr lang="en-US" altLang="zh-CN" sz="1400" i="1">
                          <a:latin typeface="Cambria Math" panose="02040503050406030204" pitchFamily="18" charset="0"/>
                        </a:rPr>
                        <m:t>𝑈</m:t>
                      </m:r>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oMath>
                  </a14:m>
                  <a:r>
                    <a:rPr lang="en-US" altLang="zh-CN" sz="1400" dirty="0"/>
                    <a:t>={3,4}</a:t>
                  </a:r>
                </a:p>
                <a:p>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𝒱</m:t>
                          </m:r>
                        </m:e>
                        <m:sub>
                          <m:r>
                            <a:rPr lang="en-US" altLang="zh-CN" sz="1400" i="1">
                              <a:latin typeface="Cambria Math" panose="02040503050406030204" pitchFamily="18" charset="0"/>
                            </a:rPr>
                            <m:t>4</m:t>
                          </m:r>
                        </m:sub>
                      </m:sSub>
                      <m:r>
                        <a:rPr lang="zh-CN" altLang="en-US" sz="1400" i="1">
                          <a:latin typeface="Cambria Math" panose="02040503050406030204" pitchFamily="18" charset="0"/>
                        </a:rPr>
                        <m:t>∩</m:t>
                      </m:r>
                      <m:r>
                        <a:rPr lang="en-US" altLang="zh-CN" sz="1400" i="1">
                          <a:latin typeface="Cambria Math" panose="02040503050406030204" pitchFamily="18" charset="0"/>
                        </a:rPr>
                        <m:t>𝑈</m:t>
                      </m:r>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oMath>
                  </a14:m>
                  <a:r>
                    <a:rPr lang="en-US" altLang="zh-CN" sz="1400" dirty="0"/>
                    <a:t>={3,4}</a:t>
                  </a:r>
                </a:p>
                <a:p>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𝒱</m:t>
                          </m:r>
                        </m:e>
                        <m:sub>
                          <m:r>
                            <a:rPr lang="en-US" altLang="zh-CN" sz="1400" i="1">
                              <a:latin typeface="Cambria Math" panose="02040503050406030204" pitchFamily="18" charset="0"/>
                            </a:rPr>
                            <m:t>5</m:t>
                          </m:r>
                        </m:sub>
                      </m:sSub>
                      <m:r>
                        <a:rPr lang="zh-CN" altLang="en-US" sz="1400" i="1">
                          <a:latin typeface="Cambria Math" panose="02040503050406030204" pitchFamily="18" charset="0"/>
                        </a:rPr>
                        <m:t>∩</m:t>
                      </m:r>
                      <m:r>
                        <a:rPr lang="en-US" altLang="zh-CN" sz="1400" i="1">
                          <a:latin typeface="Cambria Math" panose="02040503050406030204" pitchFamily="18" charset="0"/>
                        </a:rPr>
                        <m:t>𝑈</m:t>
                      </m:r>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oMath>
                  </a14:m>
                  <a:r>
                    <a:rPr lang="en-US" altLang="zh-CN" sz="1400" dirty="0"/>
                    <a:t>={4}</a:t>
                  </a:r>
                </a:p>
              </p:txBody>
            </p:sp>
          </mc:Choice>
          <mc:Fallback xmlns="">
            <p:sp>
              <p:nvSpPr>
                <p:cNvPr id="21" name="文本框 20">
                  <a:extLst>
                    <a:ext uri="{FF2B5EF4-FFF2-40B4-BE49-F238E27FC236}">
                      <a16:creationId xmlns:a16="http://schemas.microsoft.com/office/drawing/2014/main" id="{8854849D-27A0-4ACD-A788-B736F3CAE67D}"/>
                    </a:ext>
                  </a:extLst>
                </p:cNvPr>
                <p:cNvSpPr txBox="1">
                  <a:spLocks noRot="1" noChangeAspect="1" noMove="1" noResize="1" noEditPoints="1" noAdjustHandles="1" noChangeArrowheads="1" noChangeShapeType="1" noTextEdit="1"/>
                </p:cNvSpPr>
                <p:nvPr/>
              </p:nvSpPr>
              <p:spPr>
                <a:xfrm>
                  <a:off x="4901476" y="4219711"/>
                  <a:ext cx="1681313" cy="3115876"/>
                </a:xfrm>
                <a:prstGeom prst="rect">
                  <a:avLst/>
                </a:prstGeom>
                <a:blipFill>
                  <a:blip r:embed="rId4"/>
                  <a:stretch>
                    <a:fillRect t="-431"/>
                  </a:stretch>
                </a:blipFill>
                <a:ln>
                  <a:solidFill>
                    <a:schemeClr val="tx1"/>
                  </a:solidFill>
                </a:ln>
              </p:spPr>
              <p:txBody>
                <a:bodyPr/>
                <a:lstStyle/>
                <a:p>
                  <a:r>
                    <a:rPr lang="zh-CN" altLang="en-US">
                      <a:noFill/>
                    </a:rPr>
                    <a:t> </a:t>
                  </a:r>
                </a:p>
              </p:txBody>
            </p:sp>
          </mc:Fallback>
        </mc:AlternateContent>
        <p:sp>
          <p:nvSpPr>
            <p:cNvPr id="22" name="椭圆 21">
              <a:extLst>
                <a:ext uri="{FF2B5EF4-FFF2-40B4-BE49-F238E27FC236}">
                  <a16:creationId xmlns:a16="http://schemas.microsoft.com/office/drawing/2014/main" id="{641F4D86-A02E-4F14-972E-4C2A5158C366}"/>
                </a:ext>
              </a:extLst>
            </p:cNvPr>
            <p:cNvSpPr/>
            <p:nvPr/>
          </p:nvSpPr>
          <p:spPr>
            <a:xfrm>
              <a:off x="4901476" y="5247303"/>
              <a:ext cx="1632674" cy="53263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椭圆 22">
              <a:extLst>
                <a:ext uri="{FF2B5EF4-FFF2-40B4-BE49-F238E27FC236}">
                  <a16:creationId xmlns:a16="http://schemas.microsoft.com/office/drawing/2014/main" id="{B98A06DB-796E-4AE9-8D07-1EA7A1F38DAD}"/>
                </a:ext>
              </a:extLst>
            </p:cNvPr>
            <p:cNvSpPr/>
            <p:nvPr/>
          </p:nvSpPr>
          <p:spPr>
            <a:xfrm>
              <a:off x="4915550" y="5779939"/>
              <a:ext cx="1632674" cy="38450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pic>
        <p:nvPicPr>
          <p:cNvPr id="24" name="图片 23">
            <a:extLst>
              <a:ext uri="{FF2B5EF4-FFF2-40B4-BE49-F238E27FC236}">
                <a16:creationId xmlns:a16="http://schemas.microsoft.com/office/drawing/2014/main" id="{910142CF-0E29-4D6E-89C1-589951809651}"/>
              </a:ext>
            </a:extLst>
          </p:cNvPr>
          <p:cNvPicPr>
            <a:picLocks noChangeAspect="1"/>
          </p:cNvPicPr>
          <p:nvPr/>
        </p:nvPicPr>
        <p:blipFill>
          <a:blip r:embed="rId5"/>
          <a:stretch>
            <a:fillRect/>
          </a:stretch>
        </p:blipFill>
        <p:spPr>
          <a:xfrm>
            <a:off x="5910934" y="4199649"/>
            <a:ext cx="2574698" cy="2134865"/>
          </a:xfrm>
          <a:prstGeom prst="rect">
            <a:avLst/>
          </a:prstGeom>
        </p:spPr>
      </p:pic>
      <p:sp>
        <p:nvSpPr>
          <p:cNvPr id="25" name="文本框 24">
            <a:extLst>
              <a:ext uri="{FF2B5EF4-FFF2-40B4-BE49-F238E27FC236}">
                <a16:creationId xmlns:a16="http://schemas.microsoft.com/office/drawing/2014/main" id="{1FC42B2F-51CA-4A85-A370-548843C05120}"/>
              </a:ext>
            </a:extLst>
          </p:cNvPr>
          <p:cNvSpPr txBox="1"/>
          <p:nvPr/>
        </p:nvSpPr>
        <p:spPr>
          <a:xfrm>
            <a:off x="8024953" y="6051550"/>
            <a:ext cx="776175" cy="307777"/>
          </a:xfrm>
          <a:prstGeom prst="rect">
            <a:avLst/>
          </a:prstGeom>
          <a:noFill/>
        </p:spPr>
        <p:txBody>
          <a:bodyPr wrap="none" rtlCol="0">
            <a:spAutoFit/>
          </a:bodyPr>
          <a:lstStyle/>
          <a:p>
            <a:r>
              <a:rPr lang="en-US" altLang="zh-CN" sz="1400" dirty="0">
                <a:solidFill>
                  <a:srgbClr val="FF0000"/>
                </a:solidFill>
              </a:rPr>
              <a:t>X={4,6}</a:t>
            </a:r>
            <a:endParaRPr lang="zh-CN" altLang="en-US" sz="1400" dirty="0">
              <a:solidFill>
                <a:srgbClr val="FF0000"/>
              </a:solidFill>
            </a:endParaRPr>
          </a:p>
        </p:txBody>
      </p:sp>
      <p:sp>
        <p:nvSpPr>
          <p:cNvPr id="26" name="矩形 25">
            <a:extLst>
              <a:ext uri="{FF2B5EF4-FFF2-40B4-BE49-F238E27FC236}">
                <a16:creationId xmlns:a16="http://schemas.microsoft.com/office/drawing/2014/main" id="{B7E9D28C-0C2A-42BE-90A4-916301D687F1}"/>
              </a:ext>
            </a:extLst>
          </p:cNvPr>
          <p:cNvSpPr/>
          <p:nvPr/>
        </p:nvSpPr>
        <p:spPr>
          <a:xfrm>
            <a:off x="7265389" y="6051550"/>
            <a:ext cx="875561" cy="307777"/>
          </a:xfrm>
          <a:prstGeom prst="rect">
            <a:avLst/>
          </a:prstGeom>
        </p:spPr>
        <p:txBody>
          <a:bodyPr wrap="none">
            <a:spAutoFit/>
          </a:bodyPr>
          <a:lstStyle/>
          <a:p>
            <a:r>
              <a:rPr lang="en-US" altLang="zh-CN" sz="1400" dirty="0"/>
              <a:t>U(X)={1}</a:t>
            </a:r>
            <a:endParaRPr lang="zh-CN" altLang="en-US" sz="1400" dirty="0"/>
          </a:p>
        </p:txBody>
      </p:sp>
    </p:spTree>
    <p:extLst>
      <p:ext uri="{BB962C8B-B14F-4D97-AF65-F5344CB8AC3E}">
        <p14:creationId xmlns:p14="http://schemas.microsoft.com/office/powerpoint/2010/main" val="192727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1739D-CAD3-479F-8412-15EFB36268B8}"/>
              </a:ext>
            </a:extLst>
          </p:cNvPr>
          <p:cNvSpPr>
            <a:spLocks noGrp="1"/>
          </p:cNvSpPr>
          <p:nvPr>
            <p:ph type="title"/>
          </p:nvPr>
        </p:nvSpPr>
        <p:spPr/>
        <p:txBody>
          <a:bodyPr/>
          <a:lstStyle/>
          <a:p>
            <a:r>
              <a:rPr lang="zh-CN" altLang="en-US" dirty="0"/>
              <a:t>邻域结构</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157963A-5814-434F-924C-53F4D371E7D3}"/>
                  </a:ext>
                </a:extLst>
              </p:cNvPr>
              <p:cNvSpPr/>
              <p:nvPr/>
            </p:nvSpPr>
            <p:spPr bwMode="auto">
              <a:xfrm>
                <a:off x="463296" y="999744"/>
                <a:ext cx="8217408" cy="547420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50000"/>
                  </a:lnSpc>
                  <a:spcBef>
                    <a:spcPts val="600"/>
                  </a:spcBef>
                </a:pPr>
                <a:r>
                  <a:rPr lang="zh-CN" altLang="en-US" sz="2200" b="1" dirty="0">
                    <a:solidFill>
                      <a:schemeClr val="tx2">
                        <a:lumMod val="75000"/>
                      </a:schemeClr>
                    </a:solidFill>
                    <a:latin typeface="微软雅黑" panose="020B0503020204020204" pitchFamily="34" charset="-122"/>
                    <a:ea typeface="微软雅黑" panose="020B0503020204020204" pitchFamily="34" charset="-122"/>
                  </a:rPr>
                  <a:t>邻域动作</a:t>
                </a:r>
                <a:r>
                  <a:rPr lang="en-US" altLang="zh-CN" sz="2200" b="1" dirty="0">
                    <a:solidFill>
                      <a:schemeClr val="tx2">
                        <a:lumMod val="75000"/>
                      </a:schemeClr>
                    </a:solidFill>
                    <a:latin typeface="微软雅黑" panose="020B0503020204020204" pitchFamily="34" charset="-122"/>
                    <a:ea typeface="微软雅黑" panose="020B0503020204020204" pitchFamily="34" charset="-122"/>
                  </a:rPr>
                  <a:t>--</a:t>
                </a:r>
                <a:r>
                  <a:rPr lang="zh-CN" altLang="en-US" sz="2200" b="1" dirty="0">
                    <a:solidFill>
                      <a:schemeClr val="tx2">
                        <a:lumMod val="75000"/>
                      </a:schemeClr>
                    </a:solidFill>
                    <a:latin typeface="微软雅黑" panose="020B0503020204020204" pitchFamily="34" charset="-122"/>
                    <a:ea typeface="微软雅黑" panose="020B0503020204020204" pitchFamily="34" charset="-122"/>
                  </a:rPr>
                  <a:t>交换</a:t>
                </a:r>
                <a:r>
                  <a:rPr lang="zh-CN" altLang="en-US" sz="2200" b="1" dirty="0">
                    <a:solidFill>
                      <a:schemeClr val="tx2">
                        <a:lumMod val="75000"/>
                      </a:schemeClr>
                    </a:solidFill>
                  </a:rPr>
                  <a:t>：</a:t>
                </a:r>
                <a:endParaRPr lang="en-US" altLang="zh-CN" sz="2200" b="1" dirty="0">
                  <a:solidFill>
                    <a:schemeClr val="tx2">
                      <a:lumMod val="75000"/>
                    </a:schemeClr>
                  </a:solidFill>
                </a:endParaRPr>
              </a:p>
              <a:p>
                <a:pPr marL="342900" indent="-342900">
                  <a:lnSpc>
                    <a:spcPct val="150000"/>
                  </a:lnSpc>
                  <a:spcBef>
                    <a:spcPts val="600"/>
                  </a:spcBef>
                  <a:buFont typeface="Arial" panose="020B0604020202020204" pitchFamily="34" charset="0"/>
                  <a:buChar char="•"/>
                </a:pPr>
                <a:r>
                  <a:rPr lang="zh-CN" altLang="en-US" sz="2200" dirty="0"/>
                  <a:t>一个交换动作产生一个邻居解：</a:t>
                </a:r>
                <a:r>
                  <a:rPr lang="zh-CN" altLang="en-US" sz="2200" dirty="0">
                    <a:solidFill>
                      <a:srgbClr val="FF0000"/>
                    </a:solidFill>
                  </a:rPr>
                  <a:t>增加</a:t>
                </a:r>
                <a:r>
                  <a:rPr lang="zh-CN" altLang="en-US" sz="2200" dirty="0"/>
                  <a:t>一个候选设施 𝑖∈𝐶∖𝑋 作为中心</a:t>
                </a:r>
                <a:r>
                  <a:rPr lang="en-US" altLang="zh-CN" sz="2200" dirty="0"/>
                  <a:t>(</a:t>
                </a:r>
                <a:r>
                  <a:rPr lang="zh-CN" altLang="en-US" sz="2200" dirty="0"/>
                  <a:t>将𝑖添加到中心集中</a:t>
                </a:r>
                <a:r>
                  <a:rPr lang="en-US" altLang="zh-CN" sz="2200" dirty="0"/>
                  <a:t>)</a:t>
                </a:r>
                <a:r>
                  <a:rPr lang="zh-CN" altLang="en-US" sz="2200" dirty="0"/>
                  <a:t>，</a:t>
                </a:r>
                <a:r>
                  <a:rPr lang="zh-CN" altLang="en-US" sz="2200" dirty="0">
                    <a:solidFill>
                      <a:srgbClr val="FF0000"/>
                    </a:solidFill>
                  </a:rPr>
                  <a:t>删除</a:t>
                </a:r>
                <a:r>
                  <a:rPr lang="zh-CN" altLang="en-US" sz="2200" dirty="0"/>
                  <a:t>另一个中心𝑗∈𝑋 </a:t>
                </a:r>
                <a:r>
                  <a:rPr lang="en-US" altLang="zh-CN" sz="2200" dirty="0"/>
                  <a:t>(</a:t>
                </a:r>
                <a:r>
                  <a:rPr lang="zh-CN" altLang="en-US" sz="2200" dirty="0"/>
                  <a:t>从中心集中删除𝑗</a:t>
                </a:r>
                <a:r>
                  <a:rPr lang="en-US" altLang="zh-CN" sz="2200" dirty="0"/>
                  <a:t>);</a:t>
                </a:r>
              </a:p>
              <a:p>
                <a:pPr marL="342900" indent="-342900">
                  <a:lnSpc>
                    <a:spcPct val="150000"/>
                  </a:lnSpc>
                  <a:spcBef>
                    <a:spcPts val="600"/>
                  </a:spcBef>
                  <a:buFont typeface="Arial" panose="020B0604020202020204" pitchFamily="34" charset="0"/>
                  <a:buChar char="•"/>
                </a:pPr>
                <a:r>
                  <a:rPr lang="zh-CN" altLang="en-US" sz="2200" dirty="0"/>
                  <a:t>邻域大小为</a:t>
                </a:r>
                <a14:m>
                  <m:oMath xmlns:m="http://schemas.openxmlformats.org/officeDocument/2006/math">
                    <m:r>
                      <a:rPr lang="en-US" altLang="zh-CN" sz="2200" b="0" i="0" dirty="0" smtClean="0">
                        <a:latin typeface="Cambria Math" panose="02040503050406030204" pitchFamily="18" charset="0"/>
                      </a:rPr>
                      <m:t> </m:t>
                    </m:r>
                    <m:r>
                      <m:rPr>
                        <m:sty m:val="p"/>
                      </m:rPr>
                      <a:rPr lang="en-US" altLang="zh-CN" sz="2200" i="1" dirty="0">
                        <a:latin typeface="Cambria Math" panose="02040503050406030204" pitchFamily="18" charset="0"/>
                      </a:rPr>
                      <m:t>O</m:t>
                    </m:r>
                    <m:r>
                      <a:rPr lang="en-US" altLang="zh-CN" sz="2200" b="0" i="1" dirty="0" smtClean="0">
                        <a:latin typeface="Cambria Math" panose="02040503050406030204" pitchFamily="18" charset="0"/>
                      </a:rPr>
                      <m:t>(</m:t>
                    </m:r>
                    <m:r>
                      <a:rPr lang="en-US" altLang="zh-CN" sz="2200" b="0" i="1" dirty="0" smtClean="0">
                        <a:latin typeface="Cambria Math" panose="02040503050406030204" pitchFamily="18" charset="0"/>
                      </a:rPr>
                      <m:t>𝑝</m:t>
                    </m:r>
                    <m:r>
                      <a:rPr lang="en-US" altLang="zh-CN" sz="2200" dirty="0" smtClean="0">
                        <a:latin typeface="Cambria Math" panose="02040503050406030204" pitchFamily="18" charset="0"/>
                      </a:rPr>
                      <m:t>∗</m:t>
                    </m:r>
                    <m:r>
                      <a:rPr lang="en-US" altLang="zh-CN" sz="2200" dirty="0">
                        <a:latin typeface="Cambria Math" panose="02040503050406030204" pitchFamily="18" charset="0"/>
                      </a:rPr>
                      <m:t>(</m:t>
                    </m:r>
                    <m:r>
                      <a:rPr lang="en-US" altLang="zh-CN" sz="2200" dirty="0">
                        <a:latin typeface="Cambria Math" panose="02040503050406030204" pitchFamily="18" charset="0"/>
                      </a:rPr>
                      <m:t>𝑛</m:t>
                    </m:r>
                    <m:r>
                      <a:rPr lang="en-US" altLang="zh-CN" sz="2200" dirty="0">
                        <a:latin typeface="Cambria Math" panose="02040503050406030204" pitchFamily="18" charset="0"/>
                      </a:rPr>
                      <m:t>−</m:t>
                    </m:r>
                    <m:r>
                      <a:rPr lang="en-US" altLang="zh-CN" sz="2200" dirty="0">
                        <a:latin typeface="Cambria Math" panose="02040503050406030204" pitchFamily="18" charset="0"/>
                      </a:rPr>
                      <m:t>𝑝</m:t>
                    </m:r>
                    <m:r>
                      <a:rPr lang="en-US" altLang="zh-CN" sz="2200" dirty="0">
                        <a:latin typeface="Cambria Math" panose="02040503050406030204" pitchFamily="18" charset="0"/>
                      </a:rPr>
                      <m:t>)</m:t>
                    </m:r>
                  </m:oMath>
                </a14:m>
                <a:r>
                  <a:rPr lang="en-US" altLang="zh-CN" sz="2200" dirty="0"/>
                  <a:t>) </a:t>
                </a:r>
                <a:r>
                  <a:rPr lang="zh-CN" altLang="en-US" sz="2200" dirty="0"/>
                  <a:t>；</a:t>
                </a:r>
                <a:endParaRPr lang="en-US" altLang="zh-CN" sz="2200" dirty="0"/>
              </a:p>
              <a:p>
                <a:pPr marL="342900" indent="-342900">
                  <a:lnSpc>
                    <a:spcPct val="150000"/>
                  </a:lnSpc>
                  <a:spcBef>
                    <a:spcPts val="600"/>
                  </a:spcBef>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关键动作</a:t>
                </a:r>
                <a:r>
                  <a:rPr lang="zh-CN" altLang="en-US" sz="2200" dirty="0"/>
                  <a:t>：当前目标值只能通过覆盖未覆盖的节点来改进，因此，算法只评估能覆盖未覆盖节点集𝑈</a:t>
                </a:r>
                <a:r>
                  <a:rPr lang="en-US" altLang="zh-CN" sz="2200" dirty="0"/>
                  <a:t>(</a:t>
                </a:r>
                <a:r>
                  <a:rPr lang="zh-CN" altLang="en-US" sz="2200" dirty="0"/>
                  <a:t>𝑋</a:t>
                </a:r>
                <a:r>
                  <a:rPr lang="en-US" altLang="zh-CN" sz="2200" dirty="0"/>
                  <a:t>)</a:t>
                </a:r>
                <a:r>
                  <a:rPr lang="zh-CN" altLang="en-US" sz="2200" dirty="0"/>
                  <a:t>中的节点的交换动作𝑆𝑤𝑎𝑝</a:t>
                </a:r>
                <a:r>
                  <a:rPr lang="en-US" altLang="zh-CN" sz="2200" dirty="0"/>
                  <a:t>(</a:t>
                </a:r>
                <a:r>
                  <a:rPr lang="zh-CN" altLang="en-US" sz="2200" dirty="0"/>
                  <a:t>𝑖，𝑗</a:t>
                </a:r>
                <a:r>
                  <a:rPr lang="en-US" altLang="zh-CN" sz="2200" dirty="0"/>
                  <a:t>) </a:t>
                </a:r>
                <a:r>
                  <a:rPr lang="zh-CN" altLang="en-US" sz="2200" dirty="0"/>
                  <a:t>，该动作称为关键动作。</a:t>
                </a:r>
                <a:endParaRPr lang="en-US" altLang="zh-CN" sz="2200" dirty="0"/>
              </a:p>
              <a:p>
                <a:pPr marL="342900" indent="-342900">
                  <a:lnSpc>
                    <a:spcPct val="150000"/>
                  </a:lnSpc>
                  <a:spcBef>
                    <a:spcPts val="600"/>
                  </a:spcBef>
                  <a:buFont typeface="Arial" panose="020B0604020202020204" pitchFamily="34" charset="0"/>
                  <a:buChar char="•"/>
                </a:pPr>
                <a:endParaRPr lang="en-US" altLang="zh-CN" sz="2000" dirty="0"/>
              </a:p>
              <a:p>
                <a:pPr>
                  <a:lnSpc>
                    <a:spcPct val="150000"/>
                  </a:lnSpc>
                  <a:spcBef>
                    <a:spcPts val="600"/>
                  </a:spcBef>
                </a:pPr>
                <a:endParaRPr lang="en-US" altLang="zh-CN" sz="2000" dirty="0"/>
              </a:p>
            </p:txBody>
          </p:sp>
        </mc:Choice>
        <mc:Fallback xmlns="">
          <p:sp>
            <p:nvSpPr>
              <p:cNvPr id="5" name="矩形 4">
                <a:extLst>
                  <a:ext uri="{FF2B5EF4-FFF2-40B4-BE49-F238E27FC236}">
                    <a16:creationId xmlns:a16="http://schemas.microsoft.com/office/drawing/2014/main" id="{7157963A-5814-434F-924C-53F4D371E7D3}"/>
                  </a:ext>
                </a:extLst>
              </p:cNvPr>
              <p:cNvSpPr>
                <a:spLocks noRot="1" noChangeAspect="1" noMove="1" noResize="1" noEditPoints="1" noAdjustHandles="1" noChangeArrowheads="1" noChangeShapeType="1" noTextEdit="1"/>
              </p:cNvSpPr>
              <p:nvPr/>
            </p:nvSpPr>
            <p:spPr bwMode="auto">
              <a:xfrm>
                <a:off x="463296" y="999744"/>
                <a:ext cx="8217408" cy="5474208"/>
              </a:xfrm>
              <a:prstGeom prst="rect">
                <a:avLst/>
              </a:prstGeom>
              <a:blipFill>
                <a:blip r:embed="rId2"/>
                <a:stretch>
                  <a:fillRect l="-964"/>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991346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1739D-CAD3-479F-8412-15EFB36268B8}"/>
              </a:ext>
            </a:extLst>
          </p:cNvPr>
          <p:cNvSpPr>
            <a:spLocks noGrp="1"/>
          </p:cNvSpPr>
          <p:nvPr>
            <p:ph type="title"/>
          </p:nvPr>
        </p:nvSpPr>
        <p:spPr/>
        <p:txBody>
          <a:bodyPr/>
          <a:lstStyle/>
          <a:p>
            <a:r>
              <a:rPr lang="zh-CN" altLang="en-US" dirty="0"/>
              <a:t>交换动作</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157963A-5814-434F-924C-53F4D371E7D3}"/>
                  </a:ext>
                </a:extLst>
              </p:cNvPr>
              <p:cNvSpPr/>
              <p:nvPr/>
            </p:nvSpPr>
            <p:spPr bwMode="auto">
              <a:xfrm>
                <a:off x="463296" y="754064"/>
                <a:ext cx="8217408" cy="571988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50000"/>
                  </a:lnSpc>
                  <a:spcBef>
                    <a:spcPts val="600"/>
                  </a:spcBef>
                </a:pPr>
                <a:r>
                  <a:rPr lang="zh-CN" altLang="en-US" sz="2200" b="1" dirty="0">
                    <a:solidFill>
                      <a:schemeClr val="tx2">
                        <a:lumMod val="75000"/>
                      </a:schemeClr>
                    </a:solidFill>
                    <a:latin typeface="微软雅黑" panose="020B0503020204020204" pitchFamily="34" charset="-122"/>
                    <a:ea typeface="微软雅黑" panose="020B0503020204020204" pitchFamily="34" charset="-122"/>
                  </a:rPr>
                  <a:t>例</a:t>
                </a:r>
                <a:r>
                  <a:rPr lang="zh-CN" altLang="en-US" sz="2200" b="1" dirty="0">
                    <a:solidFill>
                      <a:schemeClr val="tx2">
                        <a:lumMod val="75000"/>
                      </a:schemeClr>
                    </a:solidFill>
                  </a:rPr>
                  <a:t>：</a:t>
                </a:r>
                <a:endParaRPr lang="en-US" altLang="zh-CN" sz="2200" b="1" dirty="0">
                  <a:solidFill>
                    <a:schemeClr val="tx2">
                      <a:lumMod val="75000"/>
                    </a:schemeClr>
                  </a:solidFill>
                </a:endParaRPr>
              </a:p>
              <a:p>
                <a:pPr marL="342900" indent="-342900">
                  <a:lnSpc>
                    <a:spcPct val="150000"/>
                  </a:lnSpc>
                  <a:spcBef>
                    <a:spcPts val="600"/>
                  </a:spcBef>
                  <a:buFont typeface="Arial" panose="020B0604020202020204" pitchFamily="34" charset="0"/>
                  <a:buChar char="•"/>
                </a:pPr>
                <a:r>
                  <a:rPr lang="zh-CN" altLang="en-US" sz="2200" b="1" dirty="0"/>
                  <a:t>未覆盖节点集：</a:t>
                </a:r>
                <a14:m>
                  <m:oMath xmlns:m="http://schemas.openxmlformats.org/officeDocument/2006/math">
                    <m:r>
                      <a:rPr lang="en-US" altLang="zh-CN" sz="2200" i="1" dirty="0" smtClean="0">
                        <a:latin typeface="Cambria Math" panose="02040503050406030204" pitchFamily="18" charset="0"/>
                      </a:rPr>
                      <m:t>𝑈</m:t>
                    </m:r>
                    <m:d>
                      <m:dPr>
                        <m:ctrlPr>
                          <a:rPr lang="en-US" altLang="zh-CN" sz="2200" i="1" dirty="0" smtClean="0">
                            <a:latin typeface="Cambria Math" panose="02040503050406030204" pitchFamily="18" charset="0"/>
                          </a:rPr>
                        </m:ctrlPr>
                      </m:dPr>
                      <m:e>
                        <m:r>
                          <a:rPr lang="en-US" altLang="zh-CN" sz="2200" i="1" dirty="0" smtClean="0">
                            <a:latin typeface="Cambria Math" panose="02040503050406030204" pitchFamily="18" charset="0"/>
                          </a:rPr>
                          <m:t>𝑋</m:t>
                        </m:r>
                      </m:e>
                    </m:d>
                    <m:r>
                      <a:rPr lang="en-US" altLang="zh-CN" sz="2200" i="1" dirty="0" smtClean="0">
                        <a:latin typeface="Cambria Math" panose="02040503050406030204" pitchFamily="18" charset="0"/>
                      </a:rPr>
                      <m:t>=</m:t>
                    </m:r>
                    <m:r>
                      <a:rPr lang="en-US" altLang="zh-CN" sz="2200" b="0" i="1" dirty="0" smtClean="0">
                        <a:latin typeface="Cambria Math" panose="02040503050406030204" pitchFamily="18" charset="0"/>
                      </a:rPr>
                      <m:t>{</m:t>
                    </m:r>
                    <m:r>
                      <a:rPr lang="en-US" altLang="zh-CN" sz="2200" i="1" dirty="0" smtClean="0">
                        <a:latin typeface="Cambria Math" panose="02040503050406030204" pitchFamily="18" charset="0"/>
                      </a:rPr>
                      <m:t>1</m:t>
                    </m:r>
                    <m:r>
                      <a:rPr lang="en-US" altLang="zh-CN" sz="2200" b="0" i="1" dirty="0" smtClean="0">
                        <a:latin typeface="Cambria Math" panose="02040503050406030204" pitchFamily="18" charset="0"/>
                      </a:rPr>
                      <m:t>}</m:t>
                    </m:r>
                  </m:oMath>
                </a14:m>
                <a:endParaRPr lang="en-US" altLang="zh-CN" sz="2200" dirty="0"/>
              </a:p>
              <a:p>
                <a:pPr marL="342900" indent="-342900">
                  <a:lnSpc>
                    <a:spcPct val="150000"/>
                  </a:lnSpc>
                  <a:spcBef>
                    <a:spcPts val="600"/>
                  </a:spcBef>
                  <a:buFont typeface="Arial" panose="020B0604020202020204" pitchFamily="34" charset="0"/>
                  <a:buChar char="•"/>
                </a:pPr>
                <a:r>
                  <a:rPr lang="zh-CN" altLang="en-US" sz="2200" b="1" dirty="0"/>
                  <a:t>关键动作：</a:t>
                </a:r>
                <a:r>
                  <a:rPr lang="zh-CN" altLang="en-US" sz="2200" dirty="0"/>
                  <a:t>只考虑能覆盖节点</a:t>
                </a:r>
                <a:r>
                  <a:rPr lang="en-US" altLang="zh-CN" sz="2200" dirty="0"/>
                  <a:t>1</a:t>
                </a:r>
                <a:r>
                  <a:rPr lang="zh-CN" altLang="en-US" sz="2200" dirty="0"/>
                  <a:t>的候选中心集合</a:t>
                </a:r>
                <a14:m>
                  <m:oMath xmlns:m="http://schemas.openxmlformats.org/officeDocument/2006/math">
                    <m:sSub>
                      <m:sSubPr>
                        <m:ctrlPr>
                          <a:rPr lang="en-US" altLang="zh-CN" sz="2200" i="1" dirty="0" smtClean="0">
                            <a:latin typeface="Cambria Math" panose="02040503050406030204" pitchFamily="18" charset="0"/>
                          </a:rPr>
                        </m:ctrlPr>
                      </m:sSubPr>
                      <m:e>
                        <m:r>
                          <a:rPr lang="zh-CN" altLang="en-US" sz="2200" i="1" dirty="0" smtClean="0">
                            <a:latin typeface="Cambria Math" panose="02040503050406030204" pitchFamily="18" charset="0"/>
                          </a:rPr>
                          <m:t>𝒞</m:t>
                        </m:r>
                      </m:e>
                      <m:sub>
                        <m:r>
                          <a:rPr lang="en-US" altLang="zh-CN" sz="2200" i="1" dirty="0">
                            <a:latin typeface="Cambria Math" panose="02040503050406030204" pitchFamily="18" charset="0"/>
                          </a:rPr>
                          <m:t>1</m:t>
                        </m:r>
                      </m:sub>
                    </m:sSub>
                    <m:r>
                      <a:rPr lang="en-US" altLang="zh-CN" sz="2200" i="1" dirty="0" smtClean="0">
                        <a:latin typeface="Cambria Math" panose="02040503050406030204" pitchFamily="18" charset="0"/>
                      </a:rPr>
                      <m:t>={1,2}</m:t>
                    </m:r>
                  </m:oMath>
                </a14:m>
                <a:r>
                  <a:rPr lang="zh-CN" altLang="en-US" sz="2200" dirty="0"/>
                  <a:t>，然后从当前解 </a:t>
                </a:r>
                <a:r>
                  <a:rPr lang="en-US" altLang="zh-CN" sz="2200" dirty="0"/>
                  <a:t>{4,6} </a:t>
                </a:r>
                <a:r>
                  <a:rPr lang="zh-CN" altLang="en-US" sz="2200" dirty="0"/>
                  <a:t>中选择一个移除，共</a:t>
                </a:r>
                <a14:m>
                  <m:oMath xmlns:m="http://schemas.openxmlformats.org/officeDocument/2006/math">
                    <m:r>
                      <a:rPr lang="en-US" altLang="zh-CN" sz="2200" i="1" dirty="0" smtClean="0">
                        <a:latin typeface="Cambria Math" panose="02040503050406030204" pitchFamily="18" charset="0"/>
                      </a:rPr>
                      <m:t>2</m:t>
                    </m:r>
                    <m:r>
                      <a:rPr lang="zh-CN" altLang="en-US" sz="2200" i="1" dirty="0" smtClean="0">
                        <a:latin typeface="Cambria Math" panose="02040503050406030204" pitchFamily="18" charset="0"/>
                      </a:rPr>
                      <m:t>∗</m:t>
                    </m:r>
                    <m:r>
                      <a:rPr lang="en-US" altLang="zh-CN" sz="2200" i="1" dirty="0" smtClean="0">
                        <a:latin typeface="Cambria Math" panose="02040503050406030204" pitchFamily="18" charset="0"/>
                      </a:rPr>
                      <m:t>2=4</m:t>
                    </m:r>
                  </m:oMath>
                </a14:m>
                <a:r>
                  <a:rPr lang="zh-CN" altLang="en-US" sz="2200" dirty="0"/>
                  <a:t>种动作。</a:t>
                </a:r>
                <a:endParaRPr lang="en-US" altLang="zh-CN" sz="2200" dirty="0"/>
              </a:p>
              <a:p>
                <a:pPr marL="342900" indent="-342900">
                  <a:lnSpc>
                    <a:spcPct val="150000"/>
                  </a:lnSpc>
                  <a:spcBef>
                    <a:spcPts val="600"/>
                  </a:spcBef>
                  <a:buFont typeface="Arial" panose="020B0604020202020204" pitchFamily="34" charset="0"/>
                  <a:buChar char="•"/>
                </a:pPr>
                <a:r>
                  <a:rPr lang="zh-CN" altLang="en-US" sz="2200" dirty="0"/>
                  <a:t>分别试探加入</a:t>
                </a:r>
                <a:r>
                  <a:rPr lang="en-US" altLang="zh-CN" sz="2200" dirty="0"/>
                  <a:t>1,2</a:t>
                </a:r>
                <a:r>
                  <a:rPr lang="zh-CN" altLang="en-US" sz="2200" dirty="0"/>
                  <a:t>中的一个节点后，会形成一个</a:t>
                </a:r>
                <a14:m>
                  <m:oMath xmlns:m="http://schemas.openxmlformats.org/officeDocument/2006/math">
                    <m:r>
                      <a:rPr lang="en-US" altLang="zh-CN" sz="2200" i="1" dirty="0" smtClean="0">
                        <a:latin typeface="Cambria Math" panose="02040503050406030204" pitchFamily="18" charset="0"/>
                      </a:rPr>
                      <m:t>𝑝</m:t>
                    </m:r>
                    <m:r>
                      <a:rPr lang="en-US" altLang="zh-CN" sz="2200" i="1" dirty="0" smtClean="0">
                        <a:latin typeface="Cambria Math" panose="02040503050406030204" pitchFamily="18" charset="0"/>
                      </a:rPr>
                      <m:t>+1</m:t>
                    </m:r>
                  </m:oMath>
                </a14:m>
                <a:r>
                  <a:rPr lang="zh-CN" altLang="en-US" sz="2200" dirty="0"/>
                  <a:t>个中心的中间解。</a:t>
                </a:r>
              </a:p>
              <a:p>
                <a:pPr>
                  <a:lnSpc>
                    <a:spcPct val="150000"/>
                  </a:lnSpc>
                  <a:spcBef>
                    <a:spcPts val="600"/>
                  </a:spcBef>
                </a:pPr>
                <a:endParaRPr lang="en-US" altLang="zh-CN" sz="2000" dirty="0"/>
              </a:p>
            </p:txBody>
          </p:sp>
        </mc:Choice>
        <mc:Fallback xmlns="">
          <p:sp>
            <p:nvSpPr>
              <p:cNvPr id="5" name="矩形 4">
                <a:extLst>
                  <a:ext uri="{FF2B5EF4-FFF2-40B4-BE49-F238E27FC236}">
                    <a16:creationId xmlns:a16="http://schemas.microsoft.com/office/drawing/2014/main" id="{7157963A-5814-434F-924C-53F4D371E7D3}"/>
                  </a:ext>
                </a:extLst>
              </p:cNvPr>
              <p:cNvSpPr>
                <a:spLocks noRot="1" noChangeAspect="1" noMove="1" noResize="1" noEditPoints="1" noAdjustHandles="1" noChangeArrowheads="1" noChangeShapeType="1" noTextEdit="1"/>
              </p:cNvSpPr>
              <p:nvPr/>
            </p:nvSpPr>
            <p:spPr bwMode="auto">
              <a:xfrm>
                <a:off x="463296" y="754064"/>
                <a:ext cx="8217408" cy="5719888"/>
              </a:xfrm>
              <a:prstGeom prst="rect">
                <a:avLst/>
              </a:prstGeom>
              <a:blipFill>
                <a:blip r:embed="rId2"/>
                <a:stretch>
                  <a:fillRect l="-964"/>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831508D8-25DC-4726-8756-EFC5F4C43F8C}"/>
              </a:ext>
            </a:extLst>
          </p:cNvPr>
          <p:cNvGrpSpPr/>
          <p:nvPr/>
        </p:nvGrpSpPr>
        <p:grpSpPr>
          <a:xfrm>
            <a:off x="219456" y="3986784"/>
            <a:ext cx="2661072" cy="2548128"/>
            <a:chOff x="581189" y="1418876"/>
            <a:chExt cx="3196331" cy="3118465"/>
          </a:xfrm>
        </p:grpSpPr>
        <p:sp>
          <p:nvSpPr>
            <p:cNvPr id="6" name="矩形 5">
              <a:extLst>
                <a:ext uri="{FF2B5EF4-FFF2-40B4-BE49-F238E27FC236}">
                  <a16:creationId xmlns:a16="http://schemas.microsoft.com/office/drawing/2014/main" id="{C78E147B-C52D-4A26-8A24-204B74066D04}"/>
                </a:ext>
              </a:extLst>
            </p:cNvPr>
            <p:cNvSpPr/>
            <p:nvPr/>
          </p:nvSpPr>
          <p:spPr>
            <a:xfrm>
              <a:off x="2248159" y="3699849"/>
              <a:ext cx="970137" cy="369332"/>
            </a:xfrm>
            <a:prstGeom prst="rect">
              <a:avLst/>
            </a:prstGeom>
          </p:spPr>
          <p:txBody>
            <a:bodyPr wrap="none">
              <a:spAutoFit/>
            </a:bodyPr>
            <a:lstStyle/>
            <a:p>
              <a:r>
                <a:rPr lang="en-US" altLang="zh-CN" dirty="0"/>
                <a:t>U(X)={1}</a:t>
              </a:r>
              <a:endParaRPr lang="zh-CN" altLang="en-US" dirty="0"/>
            </a:p>
          </p:txBody>
        </p:sp>
        <p:pic>
          <p:nvPicPr>
            <p:cNvPr id="7" name="图片 6">
              <a:extLst>
                <a:ext uri="{FF2B5EF4-FFF2-40B4-BE49-F238E27FC236}">
                  <a16:creationId xmlns:a16="http://schemas.microsoft.com/office/drawing/2014/main" id="{99644CC8-BDA5-4901-ABB3-B68D49158E5E}"/>
                </a:ext>
              </a:extLst>
            </p:cNvPr>
            <p:cNvPicPr>
              <a:picLocks noChangeAspect="1"/>
            </p:cNvPicPr>
            <p:nvPr/>
          </p:nvPicPr>
          <p:blipFill>
            <a:blip r:embed="rId3"/>
            <a:stretch>
              <a:fillRect/>
            </a:stretch>
          </p:blipFill>
          <p:spPr>
            <a:xfrm>
              <a:off x="581189" y="1418876"/>
              <a:ext cx="3196331" cy="265030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FCC7C47-7179-4EDE-90AB-49FF195315A5}"/>
                    </a:ext>
                  </a:extLst>
                </p:cNvPr>
                <p:cNvSpPr/>
                <p:nvPr/>
              </p:nvSpPr>
              <p:spPr>
                <a:xfrm>
                  <a:off x="1001596" y="4168009"/>
                  <a:ext cx="11777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FF0000"/>
                            </a:solidFill>
                            <a:latin typeface="Cambria Math" panose="02040503050406030204" pitchFamily="18" charset="0"/>
                          </a:rPr>
                          <m:t>𝑋</m:t>
                        </m:r>
                        <m:r>
                          <a:rPr lang="en-US" altLang="zh-CN" i="1" dirty="0" smtClean="0">
                            <a:solidFill>
                              <a:srgbClr val="FF0000"/>
                            </a:solidFill>
                            <a:latin typeface="Cambria Math" panose="02040503050406030204" pitchFamily="18" charset="0"/>
                          </a:rPr>
                          <m:t>={4,6}</m:t>
                        </m:r>
                      </m:oMath>
                    </m:oMathPara>
                  </a14:m>
                  <a:endParaRPr lang="zh-CN" altLang="en-US" dirty="0">
                    <a:solidFill>
                      <a:srgbClr val="FF00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001596" y="4168009"/>
                  <a:ext cx="1177758" cy="369332"/>
                </a:xfrm>
                <a:prstGeom prst="rect">
                  <a:avLst/>
                </a:prstGeom>
                <a:blipFill rotWithShape="0">
                  <a:blip r:embed="rId4"/>
                  <a:stretch>
                    <a:fillRect/>
                  </a:stretch>
                </a:blipFill>
              </p:spPr>
              <p:txBody>
                <a:bodyPr/>
                <a:lstStyle/>
                <a:p>
                  <a:r>
                    <a:rPr lang="zh-CN" altLang="en-US">
                      <a:noFill/>
                    </a:rPr>
                    <a:t> </a:t>
                  </a:r>
                </a:p>
              </p:txBody>
            </p:sp>
          </mc:Fallback>
        </mc:AlternateContent>
      </p:grpSp>
      <p:pic>
        <p:nvPicPr>
          <p:cNvPr id="9" name="图片 8">
            <a:extLst>
              <a:ext uri="{FF2B5EF4-FFF2-40B4-BE49-F238E27FC236}">
                <a16:creationId xmlns:a16="http://schemas.microsoft.com/office/drawing/2014/main" id="{DF820D54-C662-4514-8A38-2C3114ABA797}"/>
              </a:ext>
            </a:extLst>
          </p:cNvPr>
          <p:cNvPicPr>
            <a:picLocks noChangeAspect="1"/>
          </p:cNvPicPr>
          <p:nvPr/>
        </p:nvPicPr>
        <p:blipFill>
          <a:blip r:embed="rId5"/>
          <a:stretch>
            <a:fillRect/>
          </a:stretch>
        </p:blipFill>
        <p:spPr>
          <a:xfrm>
            <a:off x="2880527" y="4130289"/>
            <a:ext cx="6181510" cy="2447569"/>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135416D-3FF5-484D-9D06-3291BEB1C90C}"/>
                  </a:ext>
                </a:extLst>
              </p:cNvPr>
              <p:cNvSpPr txBox="1"/>
              <p:nvPr/>
            </p:nvSpPr>
            <p:spPr>
              <a:xfrm>
                <a:off x="1806024" y="6312433"/>
                <a:ext cx="822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a:latin typeface="Cambria Math" panose="02040503050406030204" pitchFamily="18" charset="0"/>
                        </a:rPr>
                        <m:t>2</m:t>
                      </m:r>
                    </m:oMath>
                  </m:oMathPara>
                </a14:m>
                <a:endParaRPr lang="zh-CN" altLang="en-US" dirty="0"/>
              </a:p>
            </p:txBody>
          </p:sp>
        </mc:Choice>
        <mc:Fallback xmlns="">
          <p:sp>
            <p:nvSpPr>
              <p:cNvPr id="3" name="文本框 2">
                <a:extLst>
                  <a:ext uri="{FF2B5EF4-FFF2-40B4-BE49-F238E27FC236}">
                    <a16:creationId xmlns:a16="http://schemas.microsoft.com/office/drawing/2014/main" id="{D135416D-3FF5-484D-9D06-3291BEB1C90C}"/>
                  </a:ext>
                </a:extLst>
              </p:cNvPr>
              <p:cNvSpPr txBox="1">
                <a:spLocks noRot="1" noChangeAspect="1" noMove="1" noResize="1" noEditPoints="1" noAdjustHandles="1" noChangeArrowheads="1" noChangeShapeType="1" noTextEdit="1"/>
              </p:cNvSpPr>
              <p:nvPr/>
            </p:nvSpPr>
            <p:spPr>
              <a:xfrm>
                <a:off x="1806024" y="6312433"/>
                <a:ext cx="822953" cy="369332"/>
              </a:xfrm>
              <a:prstGeom prst="rect">
                <a:avLst/>
              </a:prstGeom>
              <a:blipFill>
                <a:blip r:embed="rId6"/>
                <a:stretch>
                  <a:fillRect b="-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3480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1739D-CAD3-479F-8412-15EFB36268B8}"/>
              </a:ext>
            </a:extLst>
          </p:cNvPr>
          <p:cNvSpPr>
            <a:spLocks noGrp="1"/>
          </p:cNvSpPr>
          <p:nvPr>
            <p:ph type="title"/>
          </p:nvPr>
        </p:nvSpPr>
        <p:spPr/>
        <p:txBody>
          <a:bodyPr/>
          <a:lstStyle/>
          <a:p>
            <a:r>
              <a:rPr lang="zh-CN" altLang="en-US" dirty="0"/>
              <a:t>邻域评估</a:t>
            </a:r>
          </a:p>
        </p:txBody>
      </p:sp>
      <p:sp>
        <p:nvSpPr>
          <p:cNvPr id="5" name="矩形 4">
            <a:extLst>
              <a:ext uri="{FF2B5EF4-FFF2-40B4-BE49-F238E27FC236}">
                <a16:creationId xmlns:a16="http://schemas.microsoft.com/office/drawing/2014/main" id="{7157963A-5814-434F-924C-53F4D371E7D3}"/>
              </a:ext>
            </a:extLst>
          </p:cNvPr>
          <p:cNvSpPr/>
          <p:nvPr/>
        </p:nvSpPr>
        <p:spPr bwMode="auto">
          <a:xfrm>
            <a:off x="350382" y="754064"/>
            <a:ext cx="8443236" cy="571988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50000"/>
              </a:lnSpc>
              <a:spcBef>
                <a:spcPts val="600"/>
              </a:spcBef>
            </a:pPr>
            <a:r>
              <a:rPr lang="zh-CN" altLang="en-US" sz="2200" b="1" dirty="0">
                <a:solidFill>
                  <a:schemeClr val="tx2">
                    <a:lumMod val="75000"/>
                  </a:schemeClr>
                </a:solidFill>
                <a:latin typeface="微软雅黑" panose="020B0503020204020204" pitchFamily="34" charset="-122"/>
                <a:ea typeface="微软雅黑" panose="020B0503020204020204" pitchFamily="34" charset="-122"/>
              </a:rPr>
              <a:t>加速策略</a:t>
            </a:r>
            <a:r>
              <a:rPr lang="zh-CN" altLang="en-US" sz="2200" b="1" dirty="0">
                <a:solidFill>
                  <a:schemeClr val="tx2">
                    <a:lumMod val="75000"/>
                  </a:schemeClr>
                </a:solidFill>
              </a:rPr>
              <a:t>：</a:t>
            </a:r>
            <a:endParaRPr lang="en-US" altLang="zh-CN" sz="2200" b="1" dirty="0">
              <a:solidFill>
                <a:schemeClr val="tx2">
                  <a:lumMod val="75000"/>
                </a:schemeClr>
              </a:solidFill>
            </a:endParaRPr>
          </a:p>
          <a:p>
            <a:pPr marL="342900" indent="-342900">
              <a:lnSpc>
                <a:spcPct val="130000"/>
              </a:lnSpc>
              <a:spcBef>
                <a:spcPts val="600"/>
              </a:spcBef>
              <a:buFont typeface="Arial" panose="020B0604020202020204" pitchFamily="34" charset="0"/>
              <a:buChar char="•"/>
            </a:pPr>
            <a:r>
              <a:rPr lang="zh-CN" altLang="en-US" sz="2200" dirty="0"/>
              <a:t>使用</a:t>
            </a:r>
            <a:r>
              <a:rPr lang="zh-CN" altLang="en-US" sz="2200" dirty="0">
                <a:solidFill>
                  <a:srgbClr val="FF0000"/>
                </a:solidFill>
              </a:rPr>
              <a:t>增量评估技术</a:t>
            </a:r>
            <a:r>
              <a:rPr lang="zh-CN" altLang="en-US" sz="2200" dirty="0"/>
              <a:t>加速评估。</a:t>
            </a:r>
          </a:p>
          <a:p>
            <a:pPr marL="342900" indent="-342900">
              <a:lnSpc>
                <a:spcPct val="130000"/>
              </a:lnSpc>
              <a:spcBef>
                <a:spcPts val="600"/>
              </a:spcBef>
              <a:buFont typeface="Arial" panose="020B0604020202020204" pitchFamily="34" charset="0"/>
              <a:buChar char="•"/>
            </a:pPr>
            <a:r>
              <a:rPr lang="zh-CN" altLang="en-US" sz="2200" dirty="0"/>
              <a:t>每一步移动对目标函数的影响可以通过特殊的数据结构快速计算出来。</a:t>
            </a:r>
          </a:p>
          <a:p>
            <a:pPr marL="342900" indent="-342900">
              <a:lnSpc>
                <a:spcPct val="130000"/>
              </a:lnSpc>
              <a:spcBef>
                <a:spcPts val="600"/>
              </a:spcBef>
              <a:buFont typeface="Arial" panose="020B0604020202020204" pitchFamily="34" charset="0"/>
              <a:buChar char="•"/>
            </a:pPr>
            <a:r>
              <a:rPr lang="zh-CN" altLang="en-US" sz="2200" dirty="0"/>
              <a:t>每次执行移动时，只有受此移动影响的值会被增量更新。</a:t>
            </a:r>
            <a:endParaRPr lang="en-US" altLang="zh-CN" sz="2200" dirty="0"/>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521C8DF5-5E28-4999-9AEA-6982CD221FC0}"/>
                  </a:ext>
                </a:extLst>
              </p:cNvPr>
              <p:cNvGraphicFramePr>
                <a:graphicFrameLocks noGrp="1"/>
              </p:cNvGraphicFramePr>
              <p:nvPr>
                <p:extLst>
                  <p:ext uri="{D42A27DB-BD31-4B8C-83A1-F6EECF244321}">
                    <p14:modId xmlns:p14="http://schemas.microsoft.com/office/powerpoint/2010/main" val="3076057425"/>
                  </p:ext>
                </p:extLst>
              </p:nvPr>
            </p:nvGraphicFramePr>
            <p:xfrm>
              <a:off x="551543" y="3423401"/>
              <a:ext cx="8128000" cy="2010156"/>
            </p:xfrm>
            <a:graphic>
              <a:graphicData uri="http://schemas.openxmlformats.org/drawingml/2006/table">
                <a:tbl>
                  <a:tblPr firstRow="1" bandRow="1">
                    <a:tableStyleId>{5C22544A-7EE6-4342-B048-85BDC9FD1C3A}</a:tableStyleId>
                  </a:tblPr>
                  <a:tblGrid>
                    <a:gridCol w="823404">
                      <a:extLst>
                        <a:ext uri="{9D8B030D-6E8A-4147-A177-3AD203B41FA5}">
                          <a16:colId xmlns:a16="http://schemas.microsoft.com/office/drawing/2014/main" val="20000"/>
                        </a:ext>
                      </a:extLst>
                    </a:gridCol>
                    <a:gridCol w="2604733">
                      <a:extLst>
                        <a:ext uri="{9D8B030D-6E8A-4147-A177-3AD203B41FA5}">
                          <a16:colId xmlns:a16="http://schemas.microsoft.com/office/drawing/2014/main" val="20001"/>
                        </a:ext>
                      </a:extLst>
                    </a:gridCol>
                    <a:gridCol w="2725920">
                      <a:extLst>
                        <a:ext uri="{9D8B030D-6E8A-4147-A177-3AD203B41FA5}">
                          <a16:colId xmlns:a16="http://schemas.microsoft.com/office/drawing/2014/main" val="20002"/>
                        </a:ext>
                      </a:extLst>
                    </a:gridCol>
                    <a:gridCol w="1973943">
                      <a:extLst>
                        <a:ext uri="{9D8B030D-6E8A-4147-A177-3AD203B41FA5}">
                          <a16:colId xmlns:a16="http://schemas.microsoft.com/office/drawing/2014/main" val="20003"/>
                        </a:ext>
                      </a:extLst>
                    </a:gridCol>
                  </a:tblGrid>
                  <a:tr h="363516">
                    <a:tc>
                      <a:txBody>
                        <a:bodyPr/>
                        <a:lstStyle/>
                        <a:p>
                          <a:pPr>
                            <a:lnSpc>
                              <a:spcPct val="120000"/>
                            </a:lnSpc>
                          </a:pPr>
                          <a:endParaRPr lang="zh-CN" altLang="en-US" sz="2000" dirty="0">
                            <a:latin typeface="微软雅黑" panose="020B0503020204020204" pitchFamily="34" charset="-122"/>
                            <a:ea typeface="微软雅黑" panose="020B0503020204020204" pitchFamily="34" charset="-122"/>
                          </a:endParaRP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公式</a:t>
                          </a: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含义</a:t>
                          </a: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备注</a:t>
                          </a:r>
                        </a:p>
                      </a:txBody>
                      <a:tcPr/>
                    </a:tc>
                    <a:extLst>
                      <a:ext uri="{0D108BD9-81ED-4DB2-BD59-A6C34878D82A}">
                        <a16:rowId xmlns:a16="http://schemas.microsoft.com/office/drawing/2014/main" val="10000"/>
                      </a:ext>
                    </a:extLst>
                  </a:tr>
                  <a:tr h="571075">
                    <a:tc>
                      <a:txBody>
                        <a:bodyPr/>
                        <a:lstStyle/>
                        <a:p>
                          <a:pPr>
                            <a:lnSpc>
                              <a:spcPct val="12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oMath>
                            </m:oMathPara>
                          </a14:m>
                          <a:endParaRPr lang="zh-CN" altLang="en-US" sz="2000" dirty="0"/>
                        </a:p>
                      </a:txBody>
                      <a:tcPr/>
                    </a:tc>
                    <a:tc>
                      <a:txBody>
                        <a:bodyPr/>
                        <a:lstStyle/>
                        <a:p>
                          <a:pPr>
                            <a:lnSpc>
                              <a:spcPct val="120000"/>
                            </a:lnSpc>
                          </a:pPr>
                          <a14:m>
                            <m:oMath xmlns:m="http://schemas.openxmlformats.org/officeDocument/2006/math">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𝛿</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𝒱</m:t>
                                  </m:r>
                                </m:e>
                                <m:sub>
                                  <m:r>
                                    <a:rPr lang="en-US" altLang="zh-CN" sz="2000" b="0" i="1" smtClean="0">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rPr>
                                <m:t>∩</m:t>
                              </m:r>
                              <m:r>
                                <a:rPr lang="en-US" altLang="zh-CN" sz="2000" i="1">
                                  <a:latin typeface="Cambria Math" panose="02040503050406030204" pitchFamily="18" charset="0"/>
                                </a:rPr>
                                <m:t>𝑈</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d>
                            </m:oMath>
                          </a14:m>
                          <a:r>
                            <a:rPr lang="en-US" altLang="zh-CN" sz="2000" dirty="0"/>
                            <a:t>|</a:t>
                          </a:r>
                          <a:endParaRPr lang="zh-CN" altLang="en-US" sz="2000" dirty="0"/>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表示只能由中心</a:t>
                          </a:r>
                          <a14:m>
                            <m:oMath xmlns:m="http://schemas.openxmlformats.org/officeDocument/2006/math">
                              <m:r>
                                <a:rPr lang="en-US" altLang="zh-CN" sz="2000" b="0" i="1" smtClean="0">
                                  <a:latin typeface="Cambria Math" panose="02040503050406030204" pitchFamily="18" charset="0"/>
                                </a:rPr>
                                <m:t>𝑗</m:t>
                              </m:r>
                            </m:oMath>
                          </a14:m>
                          <a:r>
                            <a:rPr lang="zh-CN" altLang="en-US" sz="2000" dirty="0">
                              <a:latin typeface="微软雅黑" panose="020B0503020204020204" pitchFamily="34" charset="-122"/>
                              <a:ea typeface="微软雅黑" panose="020B0503020204020204" pitchFamily="34" charset="-122"/>
                            </a:rPr>
                            <a:t>覆盖的节点数目</a:t>
                          </a:r>
                        </a:p>
                      </a:txBody>
                      <a:tcPr/>
                    </a:tc>
                    <a:tc>
                      <a:txBody>
                        <a:bodyPr/>
                        <a:lstStyle/>
                        <a:p>
                          <a:pPr>
                            <a:lnSpc>
                              <a:spcPct val="120000"/>
                            </a:lnSpc>
                          </a:pPr>
                          <a14:m>
                            <m:oMath xmlns:m="http://schemas.openxmlformats.org/officeDocument/2006/math">
                              <m:r>
                                <a:rPr lang="en-US" altLang="zh-CN" sz="2000" b="0" i="1" smtClean="0">
                                  <a:latin typeface="Cambria Math" panose="02040503050406030204" pitchFamily="18" charset="0"/>
                                </a:rPr>
                                <m:t>𝑗</m:t>
                              </m:r>
                              <m:r>
                                <a:rPr lang="zh-CN" altLang="en-US" sz="2000" b="0" i="1" smtClean="0">
                                  <a:latin typeface="Cambria Math" panose="02040503050406030204" pitchFamily="18" charset="0"/>
                                </a:rPr>
                                <m:t>在当前解</m:t>
                              </m:r>
                            </m:oMath>
                          </a14:m>
                          <a:r>
                            <a:rPr lang="zh-CN" altLang="en-US" sz="2000" dirty="0">
                              <a:latin typeface="微软雅黑" panose="020B0503020204020204" pitchFamily="34" charset="-122"/>
                              <a:ea typeface="微软雅黑" panose="020B0503020204020204" pitchFamily="34" charset="-122"/>
                            </a:rPr>
                            <a:t>中</a:t>
                          </a:r>
                        </a:p>
                      </a:txBody>
                      <a:tcPr/>
                    </a:tc>
                    <a:extLst>
                      <a:ext uri="{0D108BD9-81ED-4DB2-BD59-A6C34878D82A}">
                        <a16:rowId xmlns:a16="http://schemas.microsoft.com/office/drawing/2014/main" val="10001"/>
                      </a:ext>
                    </a:extLst>
                  </a:tr>
                  <a:tr h="571075">
                    <a:tc>
                      <a:txBody>
                        <a:bodyPr/>
                        <a:lstStyle/>
                        <a:p>
                          <a:pPr>
                            <a:lnSpc>
                              <a:spcPct val="12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m:rPr>
                                    <m:sty m:val="p"/>
                                  </m:rPr>
                                  <a:rPr lang="en-US" altLang="zh-CN" sz="2000" b="0" i="1" smtClean="0">
                                    <a:latin typeface="Cambria Math" panose="02040503050406030204" pitchFamily="18" charset="0"/>
                                  </a:rPr>
                                  <m:t>X</m:t>
                                </m:r>
                              </m:oMath>
                            </m:oMathPara>
                          </a14:m>
                          <a:endParaRPr lang="zh-CN" altLang="en-US" sz="2000" dirty="0"/>
                        </a:p>
                      </a:txBody>
                      <a:tcPr/>
                    </a:tc>
                    <a:tc>
                      <a:txBody>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i="1">
                                        <a:latin typeface="Cambria Math" panose="02040503050406030204" pitchFamily="18" charset="0"/>
                                      </a:rPr>
                                      <m:t>𝑗</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𝒱</m:t>
                                    </m:r>
                                  </m:e>
                                  <m:sub>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rPr>
                                  <m:t>∩</m:t>
                                </m:r>
                                <m:r>
                                  <a:rPr lang="en-US" altLang="zh-CN" sz="2000" i="1">
                                    <a:latin typeface="Cambria Math" panose="02040503050406030204" pitchFamily="18" charset="0"/>
                                  </a:rPr>
                                  <m:t>𝑈</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r>
                                  <a:rPr lang="en-US" altLang="zh-CN" sz="2000" b="0" i="1" smtClean="0">
                                    <a:latin typeface="Cambria Math" panose="02040503050406030204" pitchFamily="18" charset="0"/>
                                  </a:rPr>
                                  <m:t>|</m:t>
                                </m:r>
                              </m:oMath>
                            </m:oMathPara>
                          </a14:m>
                          <a:endParaRPr lang="zh-CN" altLang="en-US" sz="2000" dirty="0"/>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表示能被</a:t>
                          </a:r>
                          <a14:m>
                            <m:oMath xmlns:m="http://schemas.openxmlformats.org/officeDocument/2006/math">
                              <m:r>
                                <a:rPr lang="en-US" altLang="zh-CN" sz="2000" b="0" i="1" smtClean="0">
                                  <a:latin typeface="Cambria Math" panose="02040503050406030204" pitchFamily="18" charset="0"/>
                                </a:rPr>
                                <m:t>𝑗</m:t>
                              </m:r>
                              <m:r>
                                <a:rPr lang="zh-CN" altLang="en-US" sz="2000" b="0" i="1" smtClean="0">
                                  <a:latin typeface="Cambria Math" panose="02040503050406030204" pitchFamily="18" charset="0"/>
                                </a:rPr>
                                <m:t>覆盖</m:t>
                              </m:r>
                            </m:oMath>
                          </a14:m>
                          <a:r>
                            <a:rPr lang="zh-CN" altLang="en-US" sz="2000" dirty="0">
                              <a:latin typeface="微软雅黑" panose="020B0503020204020204" pitchFamily="34" charset="-122"/>
                              <a:ea typeface="微软雅黑" panose="020B0503020204020204" pitchFamily="34" charset="-122"/>
                            </a:rPr>
                            <a:t>的所有未覆盖节点数目</a:t>
                          </a:r>
                        </a:p>
                      </a:txBody>
                      <a:tcPr/>
                    </a:tc>
                    <a:tc>
                      <a:txBody>
                        <a:bodyPr/>
                        <a:lstStyle/>
                        <a:p>
                          <a:pPr>
                            <a:lnSpc>
                              <a:spcPct val="120000"/>
                            </a:lnSpc>
                          </a:pPr>
                          <a14:m>
                            <m:oMath xmlns:m="http://schemas.openxmlformats.org/officeDocument/2006/math">
                              <m:r>
                                <a:rPr lang="en-US" altLang="zh-CN" sz="2000" b="0" i="1" smtClean="0">
                                  <a:latin typeface="Cambria Math" panose="02040503050406030204" pitchFamily="18" charset="0"/>
                                </a:rPr>
                                <m:t>𝑗</m:t>
                              </m:r>
                            </m:oMath>
                          </a14:m>
                          <a:r>
                            <a:rPr lang="zh-CN" altLang="en-US" sz="2000" dirty="0">
                              <a:latin typeface="微软雅黑" panose="020B0503020204020204" pitchFamily="34" charset="-122"/>
                              <a:ea typeface="微软雅黑" panose="020B0503020204020204" pitchFamily="34" charset="-122"/>
                            </a:rPr>
                            <a:t>不在当前解中</a:t>
                          </a:r>
                        </a:p>
                      </a:txBody>
                      <a:tcPr/>
                    </a:tc>
                    <a:extLst>
                      <a:ext uri="{0D108BD9-81ED-4DB2-BD59-A6C34878D82A}">
                        <a16:rowId xmlns:a16="http://schemas.microsoft.com/office/drawing/2014/main" val="10002"/>
                      </a:ext>
                    </a:extLst>
                  </a:tr>
                </a:tbl>
              </a:graphicData>
            </a:graphic>
          </p:graphicFrame>
        </mc:Choice>
        <mc:Fallback xmlns="">
          <p:graphicFrame>
            <p:nvGraphicFramePr>
              <p:cNvPr id="10" name="表格 9">
                <a:extLst>
                  <a:ext uri="{FF2B5EF4-FFF2-40B4-BE49-F238E27FC236}">
                    <a16:creationId xmlns:a16="http://schemas.microsoft.com/office/drawing/2014/main" id="{521C8DF5-5E28-4999-9AEA-6982CD221FC0}"/>
                  </a:ext>
                </a:extLst>
              </p:cNvPr>
              <p:cNvGraphicFramePr>
                <a:graphicFrameLocks noGrp="1"/>
              </p:cNvGraphicFramePr>
              <p:nvPr>
                <p:extLst>
                  <p:ext uri="{D42A27DB-BD31-4B8C-83A1-F6EECF244321}">
                    <p14:modId xmlns:p14="http://schemas.microsoft.com/office/powerpoint/2010/main" val="3076057425"/>
                  </p:ext>
                </p:extLst>
              </p:nvPr>
            </p:nvGraphicFramePr>
            <p:xfrm>
              <a:off x="551543" y="3423401"/>
              <a:ext cx="8128000" cy="2010156"/>
            </p:xfrm>
            <a:graphic>
              <a:graphicData uri="http://schemas.openxmlformats.org/drawingml/2006/table">
                <a:tbl>
                  <a:tblPr firstRow="1" bandRow="1">
                    <a:tableStyleId>{5C22544A-7EE6-4342-B048-85BDC9FD1C3A}</a:tableStyleId>
                  </a:tblPr>
                  <a:tblGrid>
                    <a:gridCol w="823404">
                      <a:extLst>
                        <a:ext uri="{9D8B030D-6E8A-4147-A177-3AD203B41FA5}">
                          <a16:colId xmlns:a16="http://schemas.microsoft.com/office/drawing/2014/main" val="20000"/>
                        </a:ext>
                      </a:extLst>
                    </a:gridCol>
                    <a:gridCol w="2604733">
                      <a:extLst>
                        <a:ext uri="{9D8B030D-6E8A-4147-A177-3AD203B41FA5}">
                          <a16:colId xmlns:a16="http://schemas.microsoft.com/office/drawing/2014/main" val="20001"/>
                        </a:ext>
                      </a:extLst>
                    </a:gridCol>
                    <a:gridCol w="2725920">
                      <a:extLst>
                        <a:ext uri="{9D8B030D-6E8A-4147-A177-3AD203B41FA5}">
                          <a16:colId xmlns:a16="http://schemas.microsoft.com/office/drawing/2014/main" val="20002"/>
                        </a:ext>
                      </a:extLst>
                    </a:gridCol>
                    <a:gridCol w="1973943">
                      <a:extLst>
                        <a:ext uri="{9D8B030D-6E8A-4147-A177-3AD203B41FA5}">
                          <a16:colId xmlns:a16="http://schemas.microsoft.com/office/drawing/2014/main" val="20003"/>
                        </a:ext>
                      </a:extLst>
                    </a:gridCol>
                  </a:tblGrid>
                  <a:tr h="426212">
                    <a:tc>
                      <a:txBody>
                        <a:bodyPr/>
                        <a:lstStyle/>
                        <a:p>
                          <a:pPr>
                            <a:lnSpc>
                              <a:spcPct val="120000"/>
                            </a:lnSpc>
                          </a:pPr>
                          <a:endParaRPr lang="zh-CN" altLang="en-US" sz="2000" dirty="0">
                            <a:latin typeface="微软雅黑" panose="020B0503020204020204" pitchFamily="34" charset="-122"/>
                            <a:ea typeface="微软雅黑" panose="020B0503020204020204" pitchFamily="34" charset="-122"/>
                          </a:endParaRP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公式</a:t>
                          </a: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含义</a:t>
                          </a: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备注</a:t>
                          </a:r>
                        </a:p>
                      </a:txBody>
                      <a:tcPr/>
                    </a:tc>
                    <a:extLst>
                      <a:ext uri="{0D108BD9-81ED-4DB2-BD59-A6C34878D82A}">
                        <a16:rowId xmlns:a16="http://schemas.microsoft.com/office/drawing/2014/main" val="10000"/>
                      </a:ext>
                    </a:extLst>
                  </a:tr>
                  <a:tr h="791972">
                    <a:tc>
                      <a:txBody>
                        <a:bodyPr/>
                        <a:lstStyle/>
                        <a:p>
                          <a:endParaRPr lang="zh-CN"/>
                        </a:p>
                      </a:txBody>
                      <a:tcPr>
                        <a:blipFill>
                          <a:blip r:embed="rId2"/>
                          <a:stretch>
                            <a:fillRect l="-741" t="-54198" r="-891111" b="-112214"/>
                          </a:stretch>
                        </a:blipFill>
                      </a:tcPr>
                    </a:tc>
                    <a:tc>
                      <a:txBody>
                        <a:bodyPr/>
                        <a:lstStyle/>
                        <a:p>
                          <a:endParaRPr lang="zh-CN"/>
                        </a:p>
                      </a:txBody>
                      <a:tcPr>
                        <a:blipFill>
                          <a:blip r:embed="rId2"/>
                          <a:stretch>
                            <a:fillRect l="-31776" t="-54198" r="-181075" b="-112214"/>
                          </a:stretch>
                        </a:blipFill>
                      </a:tcPr>
                    </a:tc>
                    <a:tc>
                      <a:txBody>
                        <a:bodyPr/>
                        <a:lstStyle/>
                        <a:p>
                          <a:endParaRPr lang="zh-CN"/>
                        </a:p>
                      </a:txBody>
                      <a:tcPr>
                        <a:blipFill>
                          <a:blip r:embed="rId2"/>
                          <a:stretch>
                            <a:fillRect l="-126174" t="-54198" r="-73378" b="-112214"/>
                          </a:stretch>
                        </a:blipFill>
                      </a:tcPr>
                    </a:tc>
                    <a:tc>
                      <a:txBody>
                        <a:bodyPr/>
                        <a:lstStyle/>
                        <a:p>
                          <a:endParaRPr lang="zh-CN"/>
                        </a:p>
                      </a:txBody>
                      <a:tcPr>
                        <a:blipFill>
                          <a:blip r:embed="rId2"/>
                          <a:stretch>
                            <a:fillRect l="-312037" t="-54198" r="-1235" b="-112214"/>
                          </a:stretch>
                        </a:blipFill>
                      </a:tcPr>
                    </a:tc>
                    <a:extLst>
                      <a:ext uri="{0D108BD9-81ED-4DB2-BD59-A6C34878D82A}">
                        <a16:rowId xmlns:a16="http://schemas.microsoft.com/office/drawing/2014/main" val="10001"/>
                      </a:ext>
                    </a:extLst>
                  </a:tr>
                  <a:tr h="791972">
                    <a:tc>
                      <a:txBody>
                        <a:bodyPr/>
                        <a:lstStyle/>
                        <a:p>
                          <a:endParaRPr lang="zh-CN"/>
                        </a:p>
                      </a:txBody>
                      <a:tcPr>
                        <a:blipFill>
                          <a:blip r:embed="rId2"/>
                          <a:stretch>
                            <a:fillRect l="-741" t="-155385" r="-891111" b="-13077"/>
                          </a:stretch>
                        </a:blipFill>
                      </a:tcPr>
                    </a:tc>
                    <a:tc>
                      <a:txBody>
                        <a:bodyPr/>
                        <a:lstStyle/>
                        <a:p>
                          <a:endParaRPr lang="zh-CN"/>
                        </a:p>
                      </a:txBody>
                      <a:tcPr>
                        <a:blipFill>
                          <a:blip r:embed="rId2"/>
                          <a:stretch>
                            <a:fillRect l="-31776" t="-155385" r="-181075" b="-13077"/>
                          </a:stretch>
                        </a:blipFill>
                      </a:tcPr>
                    </a:tc>
                    <a:tc>
                      <a:txBody>
                        <a:bodyPr/>
                        <a:lstStyle/>
                        <a:p>
                          <a:endParaRPr lang="zh-CN"/>
                        </a:p>
                      </a:txBody>
                      <a:tcPr>
                        <a:blipFill>
                          <a:blip r:embed="rId2"/>
                          <a:stretch>
                            <a:fillRect l="-126174" t="-155385" r="-73378" b="-13077"/>
                          </a:stretch>
                        </a:blipFill>
                      </a:tcPr>
                    </a:tc>
                    <a:tc>
                      <a:txBody>
                        <a:bodyPr/>
                        <a:lstStyle/>
                        <a:p>
                          <a:endParaRPr lang="zh-CN"/>
                        </a:p>
                      </a:txBody>
                      <a:tcPr>
                        <a:blipFill>
                          <a:blip r:embed="rId2"/>
                          <a:stretch>
                            <a:fillRect l="-312037" t="-155385" r="-1235" b="-13077"/>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DAC0E83-404E-42D3-B98F-BD0844497605}"/>
                  </a:ext>
                </a:extLst>
              </p:cNvPr>
              <p:cNvSpPr/>
              <p:nvPr/>
            </p:nvSpPr>
            <p:spPr bwMode="auto">
              <a:xfrm>
                <a:off x="464457" y="5471886"/>
                <a:ext cx="8069943" cy="1171799"/>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spcBef>
                    <a:spcPts val="600"/>
                  </a:spcBef>
                  <a:buFont typeface="Wingdings" panose="05000000000000000000" pitchFamily="2" charset="2"/>
                  <a:buChar char="ü"/>
                </a:pPr>
                <a:r>
                  <a:rPr lang="zh-CN" altLang="en-US" sz="2000" dirty="0"/>
                  <a:t>加入节点</a:t>
                </a:r>
                <a14:m>
                  <m:oMath xmlns:m="http://schemas.openxmlformats.org/officeDocument/2006/math">
                    <m:r>
                      <a:rPr lang="en-US" altLang="zh-CN" sz="2000" i="1">
                        <a:latin typeface="Cambria Math" panose="02040503050406030204" pitchFamily="18" charset="0"/>
                      </a:rPr>
                      <m:t>𝑖</m:t>
                    </m:r>
                  </m:oMath>
                </a14:m>
                <a:r>
                  <a:rPr lang="en-US" altLang="zh-CN" sz="2000" dirty="0"/>
                  <a:t>, </a:t>
                </a:r>
                <a14:m>
                  <m:oMath xmlns:m="http://schemas.openxmlformats.org/officeDocument/2006/math">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𝑋</m:t>
                    </m:r>
                    <m:r>
                      <a:rPr lang="en-US" altLang="zh-CN" sz="2000" i="1" dirty="0">
                        <a:latin typeface="Cambria Math" panose="02040503050406030204" pitchFamily="18" charset="0"/>
                      </a:rPr>
                      <m:t>∪</m:t>
                    </m:r>
                    <m:r>
                      <m:rPr>
                        <m:lit/>
                      </m:rP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𝑋</m:t>
                    </m:r>
                    <m:r>
                      <a:rPr lang="en-US" altLang="zh-CN" sz="2000" i="1" dirty="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𝛿</m:t>
                        </m:r>
                      </m:e>
                      <m:sub>
                        <m:r>
                          <a:rPr lang="en-US" altLang="zh-CN" sz="2000" i="1" dirty="0">
                            <a:latin typeface="Cambria Math" panose="02040503050406030204" pitchFamily="18" charset="0"/>
                          </a:rPr>
                          <m:t>𝑖</m:t>
                        </m:r>
                      </m:sub>
                    </m:sSub>
                  </m:oMath>
                </a14:m>
                <a:endParaRPr lang="en-US" altLang="zh-CN" sz="2000" dirty="0"/>
              </a:p>
              <a:p>
                <a:pPr>
                  <a:spcBef>
                    <a:spcPts val="600"/>
                  </a:spcBef>
                  <a:buFont typeface="Wingdings" panose="05000000000000000000" pitchFamily="2" charset="2"/>
                  <a:buChar char="ü"/>
                </a:pPr>
                <a:r>
                  <a:rPr lang="zh-CN" altLang="en-US" sz="2000" dirty="0"/>
                  <a:t>删除中心</a:t>
                </a:r>
                <a14:m>
                  <m:oMath xmlns:m="http://schemas.openxmlformats.org/officeDocument/2006/math">
                    <m:r>
                      <a:rPr lang="en-US" altLang="zh-CN" sz="2000" i="1">
                        <a:latin typeface="Cambria Math" panose="02040503050406030204" pitchFamily="18" charset="0"/>
                      </a:rPr>
                      <m:t>𝑗</m:t>
                    </m:r>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𝑋</m:t>
                    </m:r>
                    <m:r>
                      <a:rPr lang="en-US" altLang="zh-CN" sz="2000" i="1">
                        <a:latin typeface="Cambria Math" panose="02040503050406030204" pitchFamily="18" charset="0"/>
                      </a:rPr>
                      <m:t>\</m:t>
                    </m:r>
                    <m:r>
                      <m:rPr>
                        <m:lit/>
                      </m:rPr>
                      <a:rPr lang="en-US" altLang="zh-CN" sz="2000" i="1">
                        <a:latin typeface="Cambria Math" panose="02040503050406030204" pitchFamily="18" charset="0"/>
                      </a:rPr>
                      <m:t> {</m:t>
                    </m:r>
                    <m:r>
                      <a:rPr lang="en-US" altLang="zh-CN" sz="2000" i="1">
                        <a:latin typeface="Cambria Math" panose="02040503050406030204" pitchFamily="18" charset="0"/>
                      </a:rPr>
                      <m:t>𝑗</m:t>
                    </m:r>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𝑋</m:t>
                    </m:r>
                    <m:r>
                      <a:rPr lang="en-US" altLang="zh-CN" sz="2000" i="1">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𝛿</m:t>
                        </m:r>
                      </m:e>
                      <m:sub>
                        <m:r>
                          <a:rPr lang="en-US" altLang="zh-CN" sz="2000" i="1" dirty="0">
                            <a:latin typeface="Cambria Math" panose="02040503050406030204" pitchFamily="18" charset="0"/>
                          </a:rPr>
                          <m:t>𝑗</m:t>
                        </m:r>
                      </m:sub>
                    </m:sSub>
                  </m:oMath>
                </a14:m>
                <a:endParaRPr lang="en-US" altLang="zh-CN" sz="2000" dirty="0"/>
              </a:p>
              <a:p>
                <a:pPr>
                  <a:spcBef>
                    <a:spcPts val="600"/>
                  </a:spcBef>
                  <a:buFont typeface="Wingdings" panose="05000000000000000000" pitchFamily="2" charset="2"/>
                  <a:buChar char="ü"/>
                </a:pPr>
                <a:r>
                  <a:rPr lang="zh-CN" altLang="en-US" sz="2000" dirty="0"/>
                  <a:t>邻域评估</a:t>
                </a:r>
                <a:r>
                  <a:rPr lang="en-US" altLang="zh-CN" sz="2000" dirty="0"/>
                  <a:t>,</a:t>
                </a:r>
                <a14:m>
                  <m:oMath xmlns:m="http://schemas.openxmlformats.org/officeDocument/2006/math">
                    <m:r>
                      <a:rPr lang="en-US" altLang="zh-CN" sz="2000" b="0" i="0" dirty="0" smtClean="0">
                        <a:latin typeface="Cambria Math" panose="02040503050406030204" pitchFamily="18" charset="0"/>
                      </a:rPr>
                      <m:t>   </m:t>
                    </m:r>
                    <m:r>
                      <a:rPr lang="en-US" altLang="zh-CN" sz="2000" i="1" dirty="0" smtClean="0">
                        <a:latin typeface="Cambria Math" panose="02040503050406030204" pitchFamily="18" charset="0"/>
                      </a:rPr>
                      <m:t>𝑠𝑤𝑎𝑝</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𝑖</m:t>
                    </m:r>
                    <m:r>
                      <a:rPr lang="en-US" altLang="zh-CN" sz="2000" i="1" dirty="0" err="1" smtClean="0">
                        <a:latin typeface="Cambria Math" panose="02040503050406030204" pitchFamily="18" charset="0"/>
                      </a:rPr>
                      <m:t>,</m:t>
                    </m:r>
                    <m:r>
                      <a:rPr lang="en-US" altLang="zh-CN" sz="2000" i="1" dirty="0" err="1" smtClean="0">
                        <a:latin typeface="Cambria Math" panose="02040503050406030204" pitchFamily="18" charset="0"/>
                      </a:rPr>
                      <m:t>𝑗</m:t>
                    </m:r>
                    <m:r>
                      <a:rPr lang="en-US" altLang="zh-CN" sz="2000" i="1" dirty="0">
                        <a:latin typeface="Cambria Math" panose="02040503050406030204" pitchFamily="18" charset="0"/>
                      </a:rPr>
                      <m:t>)</m:t>
                    </m:r>
                  </m:oMath>
                </a14:m>
                <a:r>
                  <a:rPr lang="zh-CN" altLang="en-US" sz="2000" dirty="0"/>
                  <a:t>：</a:t>
                </a:r>
                <a:r>
                  <a:rPr lang="en-US" altLang="zh-CN" sz="2000" dirty="0"/>
                  <a:t> </a:t>
                </a:r>
                <a14:m>
                  <m:oMath xmlns:m="http://schemas.openxmlformats.org/officeDocument/2006/math">
                    <m:r>
                      <a:rPr lang="en-US" altLang="zh-CN" sz="2000" i="1" dirty="0" smtClean="0">
                        <a:latin typeface="Cambria Math" panose="02040503050406030204" pitchFamily="18" charset="0"/>
                      </a:rPr>
                      <m:t>𝑓</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𝑋</m:t>
                    </m:r>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𝑆𝑤𝑎𝑝</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err="1">
                        <a:latin typeface="Cambria Math" panose="02040503050406030204" pitchFamily="18" charset="0"/>
                      </a:rPr>
                      <m:t>,</m:t>
                    </m:r>
                    <m:r>
                      <a:rPr lang="en-US" altLang="zh-CN" sz="2000" i="1" dirty="0" err="1">
                        <a:latin typeface="Cambria Math" panose="02040503050406030204" pitchFamily="18" charset="0"/>
                      </a:rPr>
                      <m:t>𝑗</m:t>
                    </m:r>
                    <m:r>
                      <a:rPr lang="en-US" altLang="zh-CN" sz="2000" i="1" dirty="0">
                        <a:latin typeface="Cambria Math" panose="02040503050406030204" pitchFamily="18" charset="0"/>
                      </a:rPr>
                      <m:t>)) = </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𝑋</m:t>
                    </m:r>
                    <m:r>
                      <a:rPr lang="en-US" altLang="zh-CN" sz="2000" b="1" i="1" dirty="0" smtClean="0">
                        <a:latin typeface="Cambria Math" panose="02040503050406030204" pitchFamily="18" charset="0"/>
                      </a:rPr>
                      <m:t>)</m:t>
                    </m:r>
                    <m:r>
                      <a:rPr lang="en-US" altLang="zh-CN" sz="2000" i="1" dirty="0">
                        <a:latin typeface="Cambria Math" panose="02040503050406030204" pitchFamily="18" charset="0"/>
                      </a:rPr>
                      <m:t>−</m:t>
                    </m:r>
                    <m:r>
                      <m:rPr>
                        <m:nor/>
                      </m:rPr>
                      <a:rPr lang="en-US" altLang="zh-CN" sz="2000" dirty="0"/>
                      <m:t> </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𝛿</m:t>
                        </m:r>
                      </m:e>
                      <m:sub>
                        <m:r>
                          <a:rPr lang="en-US" altLang="zh-CN" sz="2000" i="1" dirty="0">
                            <a:latin typeface="Cambria Math" panose="02040503050406030204" pitchFamily="18" charset="0"/>
                          </a:rPr>
                          <m:t>𝑖</m:t>
                        </m:r>
                      </m:sub>
                    </m:sSub>
                    <m:r>
                      <a:rPr lang="en-US" altLang="zh-CN" sz="2000" b="1" i="1" dirty="0">
                        <a:latin typeface="Cambria Math" panose="02040503050406030204" pitchFamily="18" charset="0"/>
                      </a:rPr>
                      <m:t>+</m:t>
                    </m:r>
                    <m:r>
                      <a:rPr lang="en-US" altLang="zh-CN" sz="2000" i="1" dirty="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l-GR" altLang="zh-CN" sz="2000" i="1" dirty="0">
                            <a:latin typeface="Cambria Math" panose="02040503050406030204" pitchFamily="18" charset="0"/>
                          </a:rPr>
                          <m:t>𝛿</m:t>
                        </m:r>
                      </m:e>
                      <m:sub>
                        <m:r>
                          <a:rPr lang="en-US" altLang="zh-CN" sz="2000" i="1" dirty="0">
                            <a:latin typeface="Cambria Math" panose="02040503050406030204" pitchFamily="18" charset="0"/>
                          </a:rPr>
                          <m:t>𝑗</m:t>
                        </m:r>
                      </m:sub>
                    </m:sSub>
                  </m:oMath>
                </a14:m>
                <a:endParaRPr lang="en-US" altLang="zh-CN" sz="2000" dirty="0"/>
              </a:p>
              <a:p>
                <a:pPr marL="0" marR="0" indent="0" algn="l" defTabSz="914400" rtl="0" eaLnBrk="0" fontAlgn="base" latinLnBrk="0" hangingPunct="0">
                  <a:lnSpc>
                    <a:spcPct val="100000"/>
                  </a:lnSpc>
                  <a:spcBef>
                    <a:spcPts val="600"/>
                  </a:spcBef>
                  <a:spcAft>
                    <a:spcPct val="0"/>
                  </a:spcAft>
                  <a:buClrTx/>
                  <a:buSzTx/>
                  <a:buFont typeface="Arial" panose="020B0604020202020204" pitchFamily="34" charset="0"/>
                  <a:buNone/>
                </a:pPr>
                <a:endParaRPr kumimoji="0" lang="zh-CN" altLang="en-US" sz="2000" b="0" i="0" u="none" strike="noStrike" cap="none" normalizeH="0" baseline="0" dirty="0">
                  <a:ln>
                    <a:noFill/>
                  </a:ln>
                  <a:solidFill>
                    <a:schemeClr val="tx1"/>
                  </a:solidFill>
                  <a:effectLst/>
                </a:endParaRPr>
              </a:p>
            </p:txBody>
          </p:sp>
        </mc:Choice>
        <mc:Fallback xmlns="">
          <p:sp>
            <p:nvSpPr>
              <p:cNvPr id="3" name="矩形 2">
                <a:extLst>
                  <a:ext uri="{FF2B5EF4-FFF2-40B4-BE49-F238E27FC236}">
                    <a16:creationId xmlns:a16="http://schemas.microsoft.com/office/drawing/2014/main" id="{8DAC0E83-404E-42D3-B98F-BD0844497605}"/>
                  </a:ext>
                </a:extLst>
              </p:cNvPr>
              <p:cNvSpPr>
                <a:spLocks noRot="1" noChangeAspect="1" noMove="1" noResize="1" noEditPoints="1" noAdjustHandles="1" noChangeArrowheads="1" noChangeShapeType="1" noTextEdit="1"/>
              </p:cNvSpPr>
              <p:nvPr/>
            </p:nvSpPr>
            <p:spPr bwMode="auto">
              <a:xfrm>
                <a:off x="464457" y="5471886"/>
                <a:ext cx="8069943" cy="1171799"/>
              </a:xfrm>
              <a:prstGeom prst="rect">
                <a:avLst/>
              </a:prstGeom>
              <a:blipFill>
                <a:blip r:embed="rId3"/>
                <a:stretch>
                  <a:fillRect l="-680" t="-4167" b="-10417"/>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35453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83782-C98A-40E6-9294-B42EF1DB18C8}"/>
              </a:ext>
            </a:extLst>
          </p:cNvPr>
          <p:cNvSpPr>
            <a:spLocks noGrp="1"/>
          </p:cNvSpPr>
          <p:nvPr>
            <p:ph type="title"/>
          </p:nvPr>
        </p:nvSpPr>
        <p:spPr/>
        <p:txBody>
          <a:bodyPr/>
          <a:lstStyle/>
          <a:p>
            <a:r>
              <a:rPr lang="zh-CN" altLang="en-US" dirty="0"/>
              <a:t>寻找最好的交换对</a:t>
            </a:r>
          </a:p>
        </p:txBody>
      </p:sp>
      <p:sp>
        <p:nvSpPr>
          <p:cNvPr id="4" name="矩形 3">
            <a:extLst>
              <a:ext uri="{FF2B5EF4-FFF2-40B4-BE49-F238E27FC236}">
                <a16:creationId xmlns:a16="http://schemas.microsoft.com/office/drawing/2014/main" id="{AEA68465-C75C-4ADD-968E-A24592A52286}"/>
              </a:ext>
            </a:extLst>
          </p:cNvPr>
          <p:cNvSpPr/>
          <p:nvPr/>
        </p:nvSpPr>
        <p:spPr bwMode="auto">
          <a:xfrm>
            <a:off x="350382" y="754065"/>
            <a:ext cx="8443236" cy="571988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50000"/>
              </a:lnSpc>
              <a:spcBef>
                <a:spcPts val="600"/>
              </a:spcBef>
            </a:pPr>
            <a:endParaRPr lang="en-US" altLang="zh-CN" sz="2000" dirty="0"/>
          </a:p>
        </p:txBody>
      </p:sp>
      <p:grpSp>
        <p:nvGrpSpPr>
          <p:cNvPr id="5" name="组合 4">
            <a:extLst>
              <a:ext uri="{FF2B5EF4-FFF2-40B4-BE49-F238E27FC236}">
                <a16:creationId xmlns:a16="http://schemas.microsoft.com/office/drawing/2014/main" id="{AAC1996B-DF44-493E-BAA4-844433C4F72C}"/>
              </a:ext>
            </a:extLst>
          </p:cNvPr>
          <p:cNvGrpSpPr/>
          <p:nvPr/>
        </p:nvGrpSpPr>
        <p:grpSpPr>
          <a:xfrm>
            <a:off x="232229" y="1327191"/>
            <a:ext cx="3780662" cy="3776918"/>
            <a:chOff x="581189" y="1418876"/>
            <a:chExt cx="3196331" cy="3118465"/>
          </a:xfrm>
        </p:grpSpPr>
        <p:sp>
          <p:nvSpPr>
            <p:cNvPr id="6" name="矩形 5">
              <a:extLst>
                <a:ext uri="{FF2B5EF4-FFF2-40B4-BE49-F238E27FC236}">
                  <a16:creationId xmlns:a16="http://schemas.microsoft.com/office/drawing/2014/main" id="{600C559E-FC7A-44F7-A8A8-9A8C46C4FE3D}"/>
                </a:ext>
              </a:extLst>
            </p:cNvPr>
            <p:cNvSpPr/>
            <p:nvPr/>
          </p:nvSpPr>
          <p:spPr>
            <a:xfrm>
              <a:off x="2248159" y="3699849"/>
              <a:ext cx="970137" cy="369332"/>
            </a:xfrm>
            <a:prstGeom prst="rect">
              <a:avLst/>
            </a:prstGeom>
          </p:spPr>
          <p:txBody>
            <a:bodyPr wrap="none">
              <a:spAutoFit/>
            </a:bodyPr>
            <a:lstStyle/>
            <a:p>
              <a:r>
                <a:rPr lang="en-US" altLang="zh-CN" dirty="0"/>
                <a:t>U(X)={1}</a:t>
              </a:r>
              <a:endParaRPr lang="zh-CN" altLang="en-US" dirty="0"/>
            </a:p>
          </p:txBody>
        </p:sp>
        <p:pic>
          <p:nvPicPr>
            <p:cNvPr id="7" name="图片 6">
              <a:extLst>
                <a:ext uri="{FF2B5EF4-FFF2-40B4-BE49-F238E27FC236}">
                  <a16:creationId xmlns:a16="http://schemas.microsoft.com/office/drawing/2014/main" id="{B2716A89-4F33-4D21-9E52-D8167397421A}"/>
                </a:ext>
              </a:extLst>
            </p:cNvPr>
            <p:cNvPicPr>
              <a:picLocks noChangeAspect="1"/>
            </p:cNvPicPr>
            <p:nvPr/>
          </p:nvPicPr>
          <p:blipFill>
            <a:blip r:embed="rId2"/>
            <a:stretch>
              <a:fillRect/>
            </a:stretch>
          </p:blipFill>
          <p:spPr>
            <a:xfrm>
              <a:off x="581189" y="1418876"/>
              <a:ext cx="3196331" cy="265030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396E503-0C7E-4470-A489-75C7719F7183}"/>
                    </a:ext>
                  </a:extLst>
                </p:cNvPr>
                <p:cNvSpPr/>
                <p:nvPr/>
              </p:nvSpPr>
              <p:spPr>
                <a:xfrm>
                  <a:off x="1001596" y="4168009"/>
                  <a:ext cx="11777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FF0000"/>
                            </a:solidFill>
                            <a:latin typeface="Cambria Math" panose="02040503050406030204" pitchFamily="18" charset="0"/>
                          </a:rPr>
                          <m:t>𝑋</m:t>
                        </m:r>
                        <m:r>
                          <a:rPr lang="en-US" altLang="zh-CN" i="1" dirty="0" smtClean="0">
                            <a:solidFill>
                              <a:srgbClr val="FF0000"/>
                            </a:solidFill>
                            <a:latin typeface="Cambria Math" panose="02040503050406030204" pitchFamily="18" charset="0"/>
                          </a:rPr>
                          <m:t>={4,6}</m:t>
                        </m:r>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001596" y="4168009"/>
                  <a:ext cx="1177758" cy="369332"/>
                </a:xfrm>
                <a:prstGeom prst="rect">
                  <a:avLst/>
                </a:prstGeom>
                <a:blipFill rotWithShape="0">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9" name="内容占位符 10">
                <a:extLst>
                  <a:ext uri="{FF2B5EF4-FFF2-40B4-BE49-F238E27FC236}">
                    <a16:creationId xmlns:a16="http://schemas.microsoft.com/office/drawing/2014/main" id="{BF810592-0A8F-4E66-AC4B-507B76137289}"/>
                  </a:ext>
                </a:extLst>
              </p:cNvPr>
              <p:cNvGraphicFramePr>
                <a:graphicFrameLocks noGrp="1"/>
              </p:cNvGraphicFramePr>
              <p:nvPr>
                <p:ph idx="1"/>
                <p:extLst>
                  <p:ext uri="{D42A27DB-BD31-4B8C-83A1-F6EECF244321}">
                    <p14:modId xmlns:p14="http://schemas.microsoft.com/office/powerpoint/2010/main" val="740600188"/>
                  </p:ext>
                </p:extLst>
              </p:nvPr>
            </p:nvGraphicFramePr>
            <p:xfrm>
              <a:off x="5270126" y="1680051"/>
              <a:ext cx="3547068" cy="3200400"/>
            </p:xfrm>
            <a:graphic>
              <a:graphicData uri="http://schemas.openxmlformats.org/drawingml/2006/table">
                <a:tbl>
                  <a:tblPr firstRow="1" bandRow="1">
                    <a:tableStyleId>{5C22544A-7EE6-4342-B048-85BDC9FD1C3A}</a:tableStyleId>
                  </a:tblPr>
                  <a:tblGrid>
                    <a:gridCol w="1773534">
                      <a:extLst>
                        <a:ext uri="{9D8B030D-6E8A-4147-A177-3AD203B41FA5}">
                          <a16:colId xmlns:a16="http://schemas.microsoft.com/office/drawing/2014/main" val="20000"/>
                        </a:ext>
                      </a:extLst>
                    </a:gridCol>
                    <a:gridCol w="1773534">
                      <a:extLst>
                        <a:ext uri="{9D8B030D-6E8A-4147-A177-3AD203B41FA5}">
                          <a16:colId xmlns:a16="http://schemas.microsoft.com/office/drawing/2014/main" val="20001"/>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𝒊</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𝜹</m:t>
                                    </m:r>
                                  </m:e>
                                  <m:sub>
                                    <m:r>
                                      <a:rPr lang="en-US" altLang="zh-CN" sz="2400" b="1" i="1" smtClean="0">
                                        <a:latin typeface="Cambria Math" panose="02040503050406030204" pitchFamily="18" charset="0"/>
                                      </a:rPr>
                                      <m:t>𝒊</m:t>
                                    </m:r>
                                  </m:sub>
                                </m:sSub>
                              </m:oMath>
                            </m:oMathPara>
                          </a14:m>
                          <a:endParaRPr lang="zh-CN" altLang="en-US" sz="2400" dirty="0"/>
                        </a:p>
                      </a:txBody>
                      <a:tcPr/>
                    </a:tc>
                    <a:extLst>
                      <a:ext uri="{0D108BD9-81ED-4DB2-BD59-A6C34878D82A}">
                        <a16:rowId xmlns:a16="http://schemas.microsoft.com/office/drawing/2014/main" val="10000"/>
                      </a:ext>
                    </a:extLst>
                  </a:tr>
                  <a:tr h="370840">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10001"/>
                      </a:ext>
                    </a:extLst>
                  </a:tr>
                  <a:tr h="370840">
                    <a:tc>
                      <a:txBody>
                        <a:bodyPr/>
                        <a:lstStyle/>
                        <a:p>
                          <a:pPr algn="ctr"/>
                          <a:r>
                            <a:rPr lang="en-US" altLang="zh-CN" sz="2400" dirty="0"/>
                            <a:t>2</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10002"/>
                      </a:ext>
                    </a:extLst>
                  </a:tr>
                  <a:tr h="370840">
                    <a:tc>
                      <a:txBody>
                        <a:bodyPr/>
                        <a:lstStyle/>
                        <a:p>
                          <a:pPr algn="ctr"/>
                          <a:r>
                            <a:rPr lang="en-US" altLang="zh-CN" sz="2400" dirty="0"/>
                            <a:t>3</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10003"/>
                      </a:ext>
                    </a:extLst>
                  </a:tr>
                  <a:tr h="370840">
                    <a:tc>
                      <a:txBody>
                        <a:bodyPr/>
                        <a:lstStyle/>
                        <a:p>
                          <a:pPr algn="ctr"/>
                          <a:r>
                            <a:rPr lang="en-US" altLang="zh-CN" sz="2400" dirty="0">
                              <a:solidFill>
                                <a:srgbClr val="C00000"/>
                              </a:solidFill>
                            </a:rPr>
                            <a:t>4</a:t>
                          </a:r>
                          <a:endParaRPr lang="zh-CN" altLang="en-US" sz="2400" dirty="0">
                            <a:solidFill>
                              <a:srgbClr val="C00000"/>
                            </a:solidFill>
                          </a:endParaRPr>
                        </a:p>
                      </a:txBody>
                      <a:tcPr/>
                    </a:tc>
                    <a:tc>
                      <a:txBody>
                        <a:bodyPr/>
                        <a:lstStyle/>
                        <a:p>
                          <a:pPr algn="ctr"/>
                          <a:r>
                            <a:rPr lang="en-US" altLang="zh-CN" sz="2400" dirty="0">
                              <a:solidFill>
                                <a:srgbClr val="C00000"/>
                              </a:solidFill>
                            </a:rPr>
                            <a:t>2</a:t>
                          </a:r>
                          <a:endParaRPr lang="zh-CN" altLang="en-US" sz="2400" dirty="0">
                            <a:solidFill>
                              <a:srgbClr val="C00000"/>
                            </a:solidFill>
                          </a:endParaRPr>
                        </a:p>
                      </a:txBody>
                      <a:tcPr/>
                    </a:tc>
                    <a:extLst>
                      <a:ext uri="{0D108BD9-81ED-4DB2-BD59-A6C34878D82A}">
                        <a16:rowId xmlns:a16="http://schemas.microsoft.com/office/drawing/2014/main" val="10004"/>
                      </a:ext>
                    </a:extLst>
                  </a:tr>
                  <a:tr h="370840">
                    <a:tc>
                      <a:txBody>
                        <a:bodyPr/>
                        <a:lstStyle/>
                        <a:p>
                          <a:pPr algn="ctr"/>
                          <a:r>
                            <a:rPr lang="en-US" altLang="zh-CN" sz="2400" dirty="0"/>
                            <a:t>5</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10005"/>
                      </a:ext>
                    </a:extLst>
                  </a:tr>
                  <a:tr h="370840">
                    <a:tc>
                      <a:txBody>
                        <a:bodyPr/>
                        <a:lstStyle/>
                        <a:p>
                          <a:pPr algn="ctr"/>
                          <a:r>
                            <a:rPr lang="en-US" altLang="zh-CN" sz="2400" dirty="0">
                              <a:solidFill>
                                <a:srgbClr val="C00000"/>
                              </a:solidFill>
                            </a:rPr>
                            <a:t>6</a:t>
                          </a:r>
                          <a:endParaRPr lang="zh-CN" altLang="en-US" sz="2400" dirty="0">
                            <a:solidFill>
                              <a:srgbClr val="C00000"/>
                            </a:solidFill>
                          </a:endParaRPr>
                        </a:p>
                      </a:txBody>
                      <a:tcPr/>
                    </a:tc>
                    <a:tc>
                      <a:txBody>
                        <a:bodyPr/>
                        <a:lstStyle/>
                        <a:p>
                          <a:pPr algn="ctr"/>
                          <a:r>
                            <a:rPr lang="en-US" altLang="zh-CN" sz="2400" dirty="0">
                              <a:solidFill>
                                <a:srgbClr val="C00000"/>
                              </a:solidFill>
                            </a:rPr>
                            <a:t>2</a:t>
                          </a:r>
                          <a:endParaRPr lang="zh-CN" altLang="en-US" sz="2400" dirty="0">
                            <a:solidFill>
                              <a:srgbClr val="C00000"/>
                            </a:solidFill>
                          </a:endParaRPr>
                        </a:p>
                      </a:txBody>
                      <a:tcPr/>
                    </a:tc>
                    <a:extLst>
                      <a:ext uri="{0D108BD9-81ED-4DB2-BD59-A6C34878D82A}">
                        <a16:rowId xmlns:a16="http://schemas.microsoft.com/office/drawing/2014/main" val="10006"/>
                      </a:ext>
                    </a:extLst>
                  </a:tr>
                </a:tbl>
              </a:graphicData>
            </a:graphic>
          </p:graphicFrame>
        </mc:Choice>
        <mc:Fallback xmlns="">
          <p:graphicFrame>
            <p:nvGraphicFramePr>
              <p:cNvPr id="9" name="内容占位符 10">
                <a:extLst>
                  <a:ext uri="{FF2B5EF4-FFF2-40B4-BE49-F238E27FC236}">
                    <a16:creationId xmlns:a16="http://schemas.microsoft.com/office/drawing/2014/main" id="{BF810592-0A8F-4E66-AC4B-507B76137289}"/>
                  </a:ext>
                </a:extLst>
              </p:cNvPr>
              <p:cNvGraphicFramePr>
                <a:graphicFrameLocks noGrp="1"/>
              </p:cNvGraphicFramePr>
              <p:nvPr>
                <p:ph idx="1"/>
                <p:extLst>
                  <p:ext uri="{D42A27DB-BD31-4B8C-83A1-F6EECF244321}">
                    <p14:modId xmlns:p14="http://schemas.microsoft.com/office/powerpoint/2010/main" val="740600188"/>
                  </p:ext>
                </p:extLst>
              </p:nvPr>
            </p:nvGraphicFramePr>
            <p:xfrm>
              <a:off x="5270126" y="1680051"/>
              <a:ext cx="3547068" cy="3200400"/>
            </p:xfrm>
            <a:graphic>
              <a:graphicData uri="http://schemas.openxmlformats.org/drawingml/2006/table">
                <a:tbl>
                  <a:tblPr firstRow="1" bandRow="1">
                    <a:tableStyleId>{5C22544A-7EE6-4342-B048-85BDC9FD1C3A}</a:tableStyleId>
                  </a:tblPr>
                  <a:tblGrid>
                    <a:gridCol w="1773534">
                      <a:extLst>
                        <a:ext uri="{9D8B030D-6E8A-4147-A177-3AD203B41FA5}">
                          <a16:colId xmlns:a16="http://schemas.microsoft.com/office/drawing/2014/main" val="20000"/>
                        </a:ext>
                      </a:extLst>
                    </a:gridCol>
                    <a:gridCol w="1773534">
                      <a:extLst>
                        <a:ext uri="{9D8B030D-6E8A-4147-A177-3AD203B41FA5}">
                          <a16:colId xmlns:a16="http://schemas.microsoft.com/office/drawing/2014/main" val="20001"/>
                        </a:ext>
                      </a:extLst>
                    </a:gridCol>
                  </a:tblGrid>
                  <a:tr h="457200">
                    <a:tc>
                      <a:txBody>
                        <a:bodyPr/>
                        <a:lstStyle/>
                        <a:p>
                          <a:endParaRPr lang="zh-CN"/>
                        </a:p>
                      </a:txBody>
                      <a:tcPr>
                        <a:blipFill>
                          <a:blip r:embed="rId5"/>
                          <a:stretch>
                            <a:fillRect l="-342" t="-1333" r="-101027" b="-632000"/>
                          </a:stretch>
                        </a:blipFill>
                      </a:tcPr>
                    </a:tc>
                    <a:tc>
                      <a:txBody>
                        <a:bodyPr/>
                        <a:lstStyle/>
                        <a:p>
                          <a:endParaRPr lang="zh-CN"/>
                        </a:p>
                      </a:txBody>
                      <a:tcPr>
                        <a:blipFill>
                          <a:blip r:embed="rId5"/>
                          <a:stretch>
                            <a:fillRect l="-100687" t="-1333" r="-1375" b="-632000"/>
                          </a:stretch>
                        </a:blipFill>
                      </a:tcPr>
                    </a:tc>
                    <a:extLst>
                      <a:ext uri="{0D108BD9-81ED-4DB2-BD59-A6C34878D82A}">
                        <a16:rowId xmlns:a16="http://schemas.microsoft.com/office/drawing/2014/main" val="10000"/>
                      </a:ext>
                    </a:extLst>
                  </a:tr>
                  <a:tr h="457200">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10001"/>
                      </a:ext>
                    </a:extLst>
                  </a:tr>
                  <a:tr h="457200">
                    <a:tc>
                      <a:txBody>
                        <a:bodyPr/>
                        <a:lstStyle/>
                        <a:p>
                          <a:pPr algn="ctr"/>
                          <a:r>
                            <a:rPr lang="en-US" altLang="zh-CN" sz="2400" dirty="0"/>
                            <a:t>2</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10002"/>
                      </a:ext>
                    </a:extLst>
                  </a:tr>
                  <a:tr h="457200">
                    <a:tc>
                      <a:txBody>
                        <a:bodyPr/>
                        <a:lstStyle/>
                        <a:p>
                          <a:pPr algn="ctr"/>
                          <a:r>
                            <a:rPr lang="en-US" altLang="zh-CN" sz="2400" dirty="0"/>
                            <a:t>3</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10003"/>
                      </a:ext>
                    </a:extLst>
                  </a:tr>
                  <a:tr h="457200">
                    <a:tc>
                      <a:txBody>
                        <a:bodyPr/>
                        <a:lstStyle/>
                        <a:p>
                          <a:pPr algn="ctr"/>
                          <a:r>
                            <a:rPr lang="en-US" altLang="zh-CN" sz="2400" dirty="0">
                              <a:solidFill>
                                <a:srgbClr val="C00000"/>
                              </a:solidFill>
                            </a:rPr>
                            <a:t>4</a:t>
                          </a:r>
                          <a:endParaRPr lang="zh-CN" altLang="en-US" sz="2400" dirty="0">
                            <a:solidFill>
                              <a:srgbClr val="C00000"/>
                            </a:solidFill>
                          </a:endParaRPr>
                        </a:p>
                      </a:txBody>
                      <a:tcPr/>
                    </a:tc>
                    <a:tc>
                      <a:txBody>
                        <a:bodyPr/>
                        <a:lstStyle/>
                        <a:p>
                          <a:pPr algn="ctr"/>
                          <a:r>
                            <a:rPr lang="en-US" altLang="zh-CN" sz="2400" dirty="0">
                              <a:solidFill>
                                <a:srgbClr val="C00000"/>
                              </a:solidFill>
                            </a:rPr>
                            <a:t>2</a:t>
                          </a:r>
                          <a:endParaRPr lang="zh-CN" altLang="en-US" sz="2400" dirty="0">
                            <a:solidFill>
                              <a:srgbClr val="C00000"/>
                            </a:solidFill>
                          </a:endParaRPr>
                        </a:p>
                      </a:txBody>
                      <a:tcPr/>
                    </a:tc>
                    <a:extLst>
                      <a:ext uri="{0D108BD9-81ED-4DB2-BD59-A6C34878D82A}">
                        <a16:rowId xmlns:a16="http://schemas.microsoft.com/office/drawing/2014/main" val="10004"/>
                      </a:ext>
                    </a:extLst>
                  </a:tr>
                  <a:tr h="457200">
                    <a:tc>
                      <a:txBody>
                        <a:bodyPr/>
                        <a:lstStyle/>
                        <a:p>
                          <a:pPr algn="ctr"/>
                          <a:r>
                            <a:rPr lang="en-US" altLang="zh-CN" sz="2400" dirty="0"/>
                            <a:t>5</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10005"/>
                      </a:ext>
                    </a:extLst>
                  </a:tr>
                  <a:tr h="457200">
                    <a:tc>
                      <a:txBody>
                        <a:bodyPr/>
                        <a:lstStyle/>
                        <a:p>
                          <a:pPr algn="ctr"/>
                          <a:r>
                            <a:rPr lang="en-US" altLang="zh-CN" sz="2400" dirty="0">
                              <a:solidFill>
                                <a:srgbClr val="C00000"/>
                              </a:solidFill>
                            </a:rPr>
                            <a:t>6</a:t>
                          </a:r>
                          <a:endParaRPr lang="zh-CN" altLang="en-US" sz="2400" dirty="0">
                            <a:solidFill>
                              <a:srgbClr val="C00000"/>
                            </a:solidFill>
                          </a:endParaRPr>
                        </a:p>
                      </a:txBody>
                      <a:tcPr/>
                    </a:tc>
                    <a:tc>
                      <a:txBody>
                        <a:bodyPr/>
                        <a:lstStyle/>
                        <a:p>
                          <a:pPr algn="ctr"/>
                          <a:r>
                            <a:rPr lang="en-US" altLang="zh-CN" sz="2400" dirty="0">
                              <a:solidFill>
                                <a:srgbClr val="C00000"/>
                              </a:solidFill>
                            </a:rPr>
                            <a:t>2</a:t>
                          </a:r>
                          <a:endParaRPr lang="zh-CN" altLang="en-US" sz="2400" dirty="0">
                            <a:solidFill>
                              <a:srgbClr val="C00000"/>
                            </a:solidFill>
                          </a:endParaRPr>
                        </a:p>
                      </a:txBody>
                      <a:tcPr/>
                    </a:tc>
                    <a:extLst>
                      <a:ext uri="{0D108BD9-81ED-4DB2-BD59-A6C34878D82A}">
                        <a16:rowId xmlns:a16="http://schemas.microsoft.com/office/drawing/2014/main" val="10006"/>
                      </a:ext>
                    </a:extLst>
                  </a:tr>
                </a:tbl>
              </a:graphicData>
            </a:graphic>
          </p:graphicFrame>
        </mc:Fallback>
      </mc:AlternateContent>
      <p:sp>
        <p:nvSpPr>
          <p:cNvPr id="10" name="右箭头 11">
            <a:extLst>
              <a:ext uri="{FF2B5EF4-FFF2-40B4-BE49-F238E27FC236}">
                <a16:creationId xmlns:a16="http://schemas.microsoft.com/office/drawing/2014/main" id="{BEAA0D50-B7CE-4C57-B8FB-DE4E6B4D891D}"/>
              </a:ext>
            </a:extLst>
          </p:cNvPr>
          <p:cNvSpPr/>
          <p:nvPr/>
        </p:nvSpPr>
        <p:spPr>
          <a:xfrm>
            <a:off x="4235558" y="3018993"/>
            <a:ext cx="830999" cy="522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FDF95B-F202-470E-B8ED-AA4FC816655D}"/>
                  </a:ext>
                </a:extLst>
              </p:cNvPr>
              <p:cNvSpPr txBox="1"/>
              <p:nvPr/>
            </p:nvSpPr>
            <p:spPr>
              <a:xfrm>
                <a:off x="2906472" y="5104109"/>
                <a:ext cx="11468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=1</m:t>
                      </m:r>
                    </m:oMath>
                  </m:oMathPara>
                </a14:m>
                <a:endParaRPr lang="zh-CN" altLang="en-US" dirty="0"/>
              </a:p>
            </p:txBody>
          </p:sp>
        </mc:Choice>
        <mc:Fallback xmlns="">
          <p:sp>
            <p:nvSpPr>
              <p:cNvPr id="11" name="文本框 10">
                <a:extLst>
                  <a:ext uri="{FF2B5EF4-FFF2-40B4-BE49-F238E27FC236}">
                    <a16:creationId xmlns:a16="http://schemas.microsoft.com/office/drawing/2014/main" id="{05FDF95B-F202-470E-B8ED-AA4FC816655D}"/>
                  </a:ext>
                </a:extLst>
              </p:cNvPr>
              <p:cNvSpPr txBox="1">
                <a:spLocks noRot="1" noChangeAspect="1" noMove="1" noResize="1" noEditPoints="1" noAdjustHandles="1" noChangeArrowheads="1" noChangeShapeType="1" noTextEdit="1"/>
              </p:cNvSpPr>
              <p:nvPr/>
            </p:nvSpPr>
            <p:spPr>
              <a:xfrm>
                <a:off x="2906472" y="5104109"/>
                <a:ext cx="1146852" cy="369332"/>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93CF26F-A2FF-47BA-9B0F-24B75FC343BD}"/>
                  </a:ext>
                </a:extLst>
              </p:cNvPr>
              <p:cNvSpPr txBox="1"/>
              <p:nvPr/>
            </p:nvSpPr>
            <p:spPr>
              <a:xfrm>
                <a:off x="323523" y="5676322"/>
                <a:ext cx="8443236" cy="864467"/>
              </a:xfrm>
              <a:prstGeom prst="rect">
                <a:avLst/>
              </a:prstGeom>
              <a:noFill/>
            </p:spPr>
            <p:txBody>
              <a:bodyPr wrap="square" rtlCol="0">
                <a:spAutoFit/>
              </a:bodyPr>
              <a:lstStyle/>
              <a:p>
                <a:pPr>
                  <a:lnSpc>
                    <a:spcPct val="120000"/>
                  </a:lnSpc>
                </a:pPr>
                <a:r>
                  <a:rPr lang="zh-CN" altLang="en-US" sz="2200" b="1" dirty="0"/>
                  <a:t>注</a:t>
                </a:r>
                <a:r>
                  <a:rPr lang="zh-CN" altLang="en-US" sz="2200" dirty="0"/>
                  <a:t>：为了加速局部搜索</a:t>
                </a:r>
                <a:r>
                  <a:rPr lang="zh-CN" altLang="en-US" sz="2200"/>
                  <a:t>，当未覆盖</a:t>
                </a:r>
                <a:r>
                  <a:rPr lang="zh-CN" altLang="en-US" sz="2200" dirty="0"/>
                  <a:t>节点集</a:t>
                </a:r>
                <a14:m>
                  <m:oMath xmlns:m="http://schemas.openxmlformats.org/officeDocument/2006/math">
                    <m:r>
                      <a:rPr lang="zh-CN" altLang="en-US" sz="2200" i="1" dirty="0" smtClean="0">
                        <a:latin typeface="Cambria Math" panose="02040503050406030204" pitchFamily="18" charset="0"/>
                      </a:rPr>
                      <m:t>𝑈</m:t>
                    </m:r>
                    <m:r>
                      <a:rPr lang="en-US" altLang="zh-CN" sz="2200" i="1" dirty="0">
                        <a:latin typeface="Cambria Math" panose="02040503050406030204" pitchFamily="18" charset="0"/>
                      </a:rPr>
                      <m:t>(</m:t>
                    </m:r>
                    <m:r>
                      <a:rPr lang="zh-CN" altLang="en-US" sz="2200" i="1" dirty="0">
                        <a:latin typeface="Cambria Math" panose="02040503050406030204" pitchFamily="18" charset="0"/>
                      </a:rPr>
                      <m:t>𝑋</m:t>
                    </m:r>
                    <m:r>
                      <a:rPr lang="en-US" altLang="zh-CN" sz="2200" i="1" dirty="0">
                        <a:latin typeface="Cambria Math" panose="02040503050406030204" pitchFamily="18" charset="0"/>
                      </a:rPr>
                      <m:t>)</m:t>
                    </m:r>
                    <m:r>
                      <a:rPr lang="zh-CN" altLang="en-US" sz="2200" i="1" dirty="0">
                        <a:latin typeface="Cambria Math" panose="02040503050406030204" pitchFamily="18" charset="0"/>
                      </a:rPr>
                      <m:t>包含</m:t>
                    </m:r>
                  </m:oMath>
                </a14:m>
                <a:r>
                  <a:rPr lang="zh-CN" altLang="en-US" sz="2200" dirty="0"/>
                  <a:t>多个节点时，随机的选择其中一个节点作为待覆盖节点。</a:t>
                </a:r>
              </a:p>
            </p:txBody>
          </p:sp>
        </mc:Choice>
        <mc:Fallback xmlns="">
          <p:sp>
            <p:nvSpPr>
              <p:cNvPr id="14" name="文本框 13">
                <a:extLst>
                  <a:ext uri="{FF2B5EF4-FFF2-40B4-BE49-F238E27FC236}">
                    <a16:creationId xmlns:a16="http://schemas.microsoft.com/office/drawing/2014/main" id="{B93CF26F-A2FF-47BA-9B0F-24B75FC343BD}"/>
                  </a:ext>
                </a:extLst>
              </p:cNvPr>
              <p:cNvSpPr txBox="1">
                <a:spLocks noRot="1" noChangeAspect="1" noMove="1" noResize="1" noEditPoints="1" noAdjustHandles="1" noChangeArrowheads="1" noChangeShapeType="1" noTextEdit="1"/>
              </p:cNvSpPr>
              <p:nvPr/>
            </p:nvSpPr>
            <p:spPr>
              <a:xfrm>
                <a:off x="323523" y="5676322"/>
                <a:ext cx="8443236" cy="864467"/>
              </a:xfrm>
              <a:prstGeom prst="rect">
                <a:avLst/>
              </a:prstGeom>
              <a:blipFill>
                <a:blip r:embed="rId7"/>
                <a:stretch>
                  <a:fillRect l="-939" t="-3521" b="-119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402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04D3733-3298-4B44-B181-8B81BE6E0600}"/>
              </a:ext>
            </a:extLst>
          </p:cNvPr>
          <p:cNvSpPr>
            <a:spLocks noGrp="1" noChangeArrowheads="1"/>
          </p:cNvSpPr>
          <p:nvPr>
            <p:ph type="ctrTitle"/>
          </p:nvPr>
        </p:nvSpPr>
        <p:spPr>
          <a:xfrm>
            <a:off x="611188" y="1844675"/>
            <a:ext cx="7775575" cy="2314575"/>
          </a:xfrm>
        </p:spPr>
        <p:txBody>
          <a:bodyPr/>
          <a:lstStyle/>
          <a:p>
            <a:pPr>
              <a:spcBef>
                <a:spcPts val="1800"/>
              </a:spcBef>
            </a:pPr>
            <a:r>
              <a:rPr lang="en-US" altLang="zh-CN" sz="3200" dirty="0"/>
              <a:t>Chapter 8</a:t>
            </a:r>
            <a:br>
              <a:rPr lang="en-US" altLang="zh-CN" sz="3200" dirty="0"/>
            </a:br>
            <a:r>
              <a:rPr lang="en-US" altLang="zh-CN" sz="3200" dirty="0"/>
              <a:t>Metaheuristic Optimization</a:t>
            </a:r>
            <a:br>
              <a:rPr lang="en-US" altLang="zh-CN" sz="3200" dirty="0"/>
            </a:br>
            <a:r>
              <a:rPr lang="en-US" altLang="zh-CN" sz="3200" dirty="0"/>
              <a:t>for P-Center Problem</a:t>
            </a:r>
            <a:br>
              <a:rPr lang="en-US" altLang="zh-CN" dirty="0"/>
            </a:br>
            <a:br>
              <a:rPr lang="en-US" altLang="zh-CN" sz="3200" dirty="0"/>
            </a:br>
            <a:r>
              <a:rPr lang="en-US" altLang="zh-CN" sz="3200" dirty="0"/>
              <a:t>p-center</a:t>
            </a:r>
            <a:r>
              <a:rPr lang="zh-CN" altLang="en-US" sz="3200" dirty="0"/>
              <a:t>问题的启发式优化</a:t>
            </a:r>
          </a:p>
        </p:txBody>
      </p:sp>
    </p:spTree>
    <p:extLst>
      <p:ext uri="{BB962C8B-B14F-4D97-AF65-F5344CB8AC3E}">
        <p14:creationId xmlns:p14="http://schemas.microsoft.com/office/powerpoint/2010/main" val="3445522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60C25282-7F6D-4CE0-8CE1-28B24A09CA09}"/>
              </a:ext>
            </a:extLst>
          </p:cNvPr>
          <p:cNvSpPr/>
          <p:nvPr/>
        </p:nvSpPr>
        <p:spPr bwMode="auto">
          <a:xfrm>
            <a:off x="4629296" y="866144"/>
            <a:ext cx="4295249" cy="5790422"/>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矩形 32">
            <a:extLst>
              <a:ext uri="{FF2B5EF4-FFF2-40B4-BE49-F238E27FC236}">
                <a16:creationId xmlns:a16="http://schemas.microsoft.com/office/drawing/2014/main" id="{E74494BB-44A0-4DF5-A9CA-E764B28E0168}"/>
              </a:ext>
            </a:extLst>
          </p:cNvPr>
          <p:cNvSpPr/>
          <p:nvPr/>
        </p:nvSpPr>
        <p:spPr bwMode="auto">
          <a:xfrm>
            <a:off x="174203" y="866144"/>
            <a:ext cx="4455090" cy="579042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7" name="组合 26">
            <a:extLst>
              <a:ext uri="{FF2B5EF4-FFF2-40B4-BE49-F238E27FC236}">
                <a16:creationId xmlns:a16="http://schemas.microsoft.com/office/drawing/2014/main" id="{E03224F3-6D45-4FA3-943E-9D3D9B58B4E5}"/>
              </a:ext>
            </a:extLst>
          </p:cNvPr>
          <p:cNvGrpSpPr/>
          <p:nvPr/>
        </p:nvGrpSpPr>
        <p:grpSpPr>
          <a:xfrm>
            <a:off x="1180069" y="3472951"/>
            <a:ext cx="1519265" cy="2773680"/>
            <a:chOff x="4273191" y="2206018"/>
            <a:chExt cx="1519265" cy="2773680"/>
          </a:xfrm>
        </p:grpSpPr>
        <mc:AlternateContent xmlns:mc="http://schemas.openxmlformats.org/markup-compatibility/2006" xmlns:a14="http://schemas.microsoft.com/office/drawing/2010/main">
          <mc:Choice Requires="a14">
            <p:graphicFrame>
              <p:nvGraphicFramePr>
                <p:cNvPr id="14" name="内容占位符 10">
                  <a:extLst>
                    <a:ext uri="{FF2B5EF4-FFF2-40B4-BE49-F238E27FC236}">
                      <a16:creationId xmlns:a16="http://schemas.microsoft.com/office/drawing/2014/main" id="{1B1627F1-2FF2-40E9-AEAF-7EA15EA5AD1C}"/>
                    </a:ext>
                  </a:extLst>
                </p:cNvPr>
                <p:cNvGraphicFramePr>
                  <a:graphicFrameLocks/>
                </p:cNvGraphicFramePr>
                <p:nvPr>
                  <p:extLst>
                    <p:ext uri="{D42A27DB-BD31-4B8C-83A1-F6EECF244321}">
                      <p14:modId xmlns:p14="http://schemas.microsoft.com/office/powerpoint/2010/main" val="2636443816"/>
                    </p:ext>
                  </p:extLst>
                </p:nvPr>
              </p:nvGraphicFramePr>
              <p:xfrm>
                <a:off x="4273191" y="2206018"/>
                <a:ext cx="1519264" cy="2773680"/>
              </p:xfrm>
              <a:graphic>
                <a:graphicData uri="http://schemas.openxmlformats.org/drawingml/2006/table">
                  <a:tbl>
                    <a:tblPr firstRow="1" bandRow="1">
                      <a:tableStyleId>{5C22544A-7EE6-4342-B048-85BDC9FD1C3A}</a:tableStyleId>
                    </a:tblPr>
                    <a:tblGrid>
                      <a:gridCol w="759632">
                        <a:extLst>
                          <a:ext uri="{9D8B030D-6E8A-4147-A177-3AD203B41FA5}">
                            <a16:colId xmlns:a16="http://schemas.microsoft.com/office/drawing/2014/main" val="20000"/>
                          </a:ext>
                        </a:extLst>
                      </a:gridCol>
                      <a:gridCol w="759632">
                        <a:extLst>
                          <a:ext uri="{9D8B030D-6E8A-4147-A177-3AD203B41FA5}">
                            <a16:colId xmlns:a16="http://schemas.microsoft.com/office/drawing/2014/main" val="20001"/>
                          </a:ext>
                        </a:extLst>
                      </a:gridCol>
                    </a:tblGrid>
                    <a:tr h="368290">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𝒊</m:t>
                                  </m:r>
                                </m:oMath>
                              </m:oMathPara>
                            </a14:m>
                            <a:endParaRPr lang="zh-CN" altLang="en-US" sz="2000" dirty="0"/>
                          </a:p>
                        </a:txBody>
                        <a:tcPr/>
                      </a:tc>
                      <a:tc>
                        <a:txBody>
                          <a:bodyPr/>
                          <a:lstStyle/>
                          <a:p>
                            <a:pPr algn="ct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𝜹</m:t>
                                    </m:r>
                                  </m:e>
                                  <m:sub>
                                    <m:r>
                                      <a:rPr lang="en-US" altLang="zh-CN" sz="2000" b="1" i="1" smtClean="0">
                                        <a:latin typeface="Cambria Math" panose="02040503050406030204" pitchFamily="18" charset="0"/>
                                      </a:rPr>
                                      <m:t>𝒊</m:t>
                                    </m:r>
                                  </m:sub>
                                </m:sSub>
                              </m:oMath>
                            </a14:m>
                            <a:r>
                              <a:rPr lang="en-US" altLang="zh-CN" sz="2000" dirty="0"/>
                              <a:t>’</a:t>
                            </a:r>
                            <a:endParaRPr lang="zh-CN" altLang="en-US" sz="2000" dirty="0"/>
                          </a:p>
                        </a:txBody>
                        <a:tcPr/>
                      </a:tc>
                      <a:extLst>
                        <a:ext uri="{0D108BD9-81ED-4DB2-BD59-A6C34878D82A}">
                          <a16:rowId xmlns:a16="http://schemas.microsoft.com/office/drawing/2014/main" val="10000"/>
                        </a:ext>
                      </a:extLst>
                    </a:tr>
                    <a:tr h="368290">
                      <a:tc>
                        <a:txBody>
                          <a:bodyPr/>
                          <a:lstStyle/>
                          <a:p>
                            <a:pPr algn="ctr"/>
                            <a:r>
                              <a:rPr lang="en-US" altLang="zh-CN" sz="2000" dirty="0">
                                <a:solidFill>
                                  <a:schemeClr val="accent1">
                                    <a:lumMod val="50000"/>
                                  </a:schemeClr>
                                </a:solidFill>
                              </a:rPr>
                              <a:t>1</a:t>
                            </a:r>
                            <a:endParaRPr lang="zh-CN" altLang="en-US" sz="2000" dirty="0">
                              <a:solidFill>
                                <a:schemeClr val="accent1">
                                  <a:lumMod val="50000"/>
                                </a:schemeClr>
                              </a:solidFill>
                            </a:endParaRPr>
                          </a:p>
                        </a:txBody>
                        <a:tcPr/>
                      </a:tc>
                      <a:tc>
                        <a:txBody>
                          <a:bodyPr/>
                          <a:lstStyle/>
                          <a:p>
                            <a:pPr algn="ctr"/>
                            <a:r>
                              <a:rPr lang="en-US" altLang="zh-CN" sz="2000" dirty="0">
                                <a:solidFill>
                                  <a:schemeClr val="accent1">
                                    <a:lumMod val="50000"/>
                                  </a:schemeClr>
                                </a:solidFill>
                              </a:rPr>
                              <a:t>1</a:t>
                            </a:r>
                            <a:endParaRPr lang="zh-CN" altLang="en-US" sz="2000" dirty="0">
                              <a:solidFill>
                                <a:schemeClr val="accent1">
                                  <a:lumMod val="50000"/>
                                </a:schemeClr>
                              </a:solidFill>
                            </a:endParaRPr>
                          </a:p>
                        </a:txBody>
                        <a:tcPr/>
                      </a:tc>
                      <a:extLst>
                        <a:ext uri="{0D108BD9-81ED-4DB2-BD59-A6C34878D82A}">
                          <a16:rowId xmlns:a16="http://schemas.microsoft.com/office/drawing/2014/main" val="10001"/>
                        </a:ext>
                      </a:extLst>
                    </a:tr>
                    <a:tr h="368290">
                      <a:tc>
                        <a:txBody>
                          <a:bodyPr/>
                          <a:lstStyle/>
                          <a:p>
                            <a:pPr algn="ctr"/>
                            <a:r>
                              <a:rPr lang="en-US" altLang="zh-CN" sz="2000" dirty="0"/>
                              <a:t>2</a:t>
                            </a:r>
                            <a:endParaRPr lang="zh-CN" altLang="en-US" sz="2000" dirty="0"/>
                          </a:p>
                        </a:txBody>
                        <a:tcPr/>
                      </a:tc>
                      <a:tc>
                        <a:txBody>
                          <a:bodyPr/>
                          <a:lstStyle/>
                          <a:p>
                            <a:pPr algn="ctr"/>
                            <a:r>
                              <a:rPr lang="en-US" altLang="zh-CN" sz="2000" dirty="0">
                                <a:solidFill>
                                  <a:schemeClr val="tx1">
                                    <a:lumMod val="95000"/>
                                    <a:lumOff val="5000"/>
                                  </a:schemeClr>
                                </a:solidFill>
                              </a:rPr>
                              <a:t>1</a:t>
                            </a:r>
                            <a:endParaRPr lang="zh-CN" altLang="en-US" sz="2000" dirty="0">
                              <a:solidFill>
                                <a:schemeClr val="tx1">
                                  <a:lumMod val="95000"/>
                                  <a:lumOff val="5000"/>
                                </a:schemeClr>
                              </a:solidFill>
                            </a:endParaRPr>
                          </a:p>
                        </a:txBody>
                        <a:tcPr/>
                      </a:tc>
                      <a:extLst>
                        <a:ext uri="{0D108BD9-81ED-4DB2-BD59-A6C34878D82A}">
                          <a16:rowId xmlns:a16="http://schemas.microsoft.com/office/drawing/2014/main" val="10002"/>
                        </a:ext>
                      </a:extLst>
                    </a:tr>
                    <a:tr h="368290">
                      <a:tc>
                        <a:txBody>
                          <a:bodyPr/>
                          <a:lstStyle/>
                          <a:p>
                            <a:pPr algn="ctr"/>
                            <a:r>
                              <a:rPr lang="en-US" altLang="zh-CN" sz="2000" dirty="0"/>
                              <a:t>3</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3"/>
                        </a:ext>
                      </a:extLst>
                    </a:tr>
                    <a:tr h="368290">
                      <a:tc>
                        <a:txBody>
                          <a:bodyPr/>
                          <a:lstStyle/>
                          <a:p>
                            <a:pPr algn="ctr"/>
                            <a:r>
                              <a:rPr lang="en-US" altLang="zh-CN" sz="2000" dirty="0">
                                <a:solidFill>
                                  <a:srgbClr val="C00000"/>
                                </a:solidFill>
                              </a:rPr>
                              <a:t>4</a:t>
                            </a:r>
                            <a:endParaRPr lang="zh-CN" altLang="en-US" sz="2000" dirty="0">
                              <a:solidFill>
                                <a:srgbClr val="C00000"/>
                              </a:solidFill>
                            </a:endParaRPr>
                          </a:p>
                        </a:txBody>
                        <a:tcPr/>
                      </a:tc>
                      <a:tc>
                        <a:txBody>
                          <a:bodyPr/>
                          <a:lstStyle/>
                          <a:p>
                            <a:pPr algn="ct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4"/>
                        </a:ext>
                      </a:extLst>
                    </a:tr>
                    <a:tr h="368290">
                      <a:tc>
                        <a:txBody>
                          <a:bodyPr/>
                          <a:lstStyle/>
                          <a:p>
                            <a:pPr algn="ctr"/>
                            <a:r>
                              <a:rPr lang="en-US" altLang="zh-CN" sz="2000" dirty="0"/>
                              <a:t>5</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5"/>
                        </a:ext>
                      </a:extLst>
                    </a:tr>
                    <a:tr h="368290">
                      <a:tc>
                        <a:txBody>
                          <a:bodyPr/>
                          <a:lstStyle/>
                          <a:p>
                            <a:pPr algn="ctr"/>
                            <a:r>
                              <a:rPr lang="en-US" altLang="zh-CN" sz="2000" dirty="0">
                                <a:solidFill>
                                  <a:srgbClr val="C00000"/>
                                </a:solidFill>
                              </a:rPr>
                              <a:t>6</a:t>
                            </a:r>
                            <a:endParaRPr lang="zh-CN" altLang="en-US" sz="2000" dirty="0">
                              <a:solidFill>
                                <a:srgbClr val="C00000"/>
                              </a:solidFill>
                            </a:endParaRPr>
                          </a:p>
                        </a:txBody>
                        <a:tcPr/>
                      </a:tc>
                      <a:tc>
                        <a:txBody>
                          <a:bodyPr/>
                          <a:lstStyle/>
                          <a:p>
                            <a:pPr algn="ctr"/>
                            <a:r>
                              <a:rPr lang="en-US" altLang="zh-CN" sz="2000" dirty="0">
                                <a:solidFill>
                                  <a:schemeClr val="accent6">
                                    <a:lumMod val="75000"/>
                                  </a:schemeClr>
                                </a:solidFill>
                              </a:rPr>
                              <a:t>2-1</a:t>
                            </a:r>
                            <a:endParaRPr lang="zh-CN" altLang="en-US" sz="2000" dirty="0">
                              <a:solidFill>
                                <a:schemeClr val="accent6">
                                  <a:lumMod val="75000"/>
                                </a:schemeClr>
                              </a:solidFill>
                            </a:endParaRPr>
                          </a:p>
                        </a:txBody>
                        <a:tcPr/>
                      </a:tc>
                      <a:extLst>
                        <a:ext uri="{0D108BD9-81ED-4DB2-BD59-A6C34878D82A}">
                          <a16:rowId xmlns:a16="http://schemas.microsoft.com/office/drawing/2014/main" val="10006"/>
                        </a:ext>
                      </a:extLst>
                    </a:tr>
                  </a:tbl>
                </a:graphicData>
              </a:graphic>
            </p:graphicFrame>
          </mc:Choice>
          <mc:Fallback xmlns="">
            <p:graphicFrame>
              <p:nvGraphicFramePr>
                <p:cNvPr id="14" name="内容占位符 10">
                  <a:extLst>
                    <a:ext uri="{FF2B5EF4-FFF2-40B4-BE49-F238E27FC236}">
                      <a16:creationId xmlns:a16="http://schemas.microsoft.com/office/drawing/2014/main" id="{1B1627F1-2FF2-40E9-AEAF-7EA15EA5AD1C}"/>
                    </a:ext>
                  </a:extLst>
                </p:cNvPr>
                <p:cNvGraphicFramePr>
                  <a:graphicFrameLocks/>
                </p:cNvGraphicFramePr>
                <p:nvPr>
                  <p:extLst>
                    <p:ext uri="{D42A27DB-BD31-4B8C-83A1-F6EECF244321}">
                      <p14:modId xmlns:p14="http://schemas.microsoft.com/office/powerpoint/2010/main" val="2636443816"/>
                    </p:ext>
                  </p:extLst>
                </p:nvPr>
              </p:nvGraphicFramePr>
              <p:xfrm>
                <a:off x="4273191" y="2206018"/>
                <a:ext cx="1519264" cy="2773680"/>
              </p:xfrm>
              <a:graphic>
                <a:graphicData uri="http://schemas.openxmlformats.org/drawingml/2006/table">
                  <a:tbl>
                    <a:tblPr firstRow="1" bandRow="1">
                      <a:tableStyleId>{5C22544A-7EE6-4342-B048-85BDC9FD1C3A}</a:tableStyleId>
                    </a:tblPr>
                    <a:tblGrid>
                      <a:gridCol w="759632">
                        <a:extLst>
                          <a:ext uri="{9D8B030D-6E8A-4147-A177-3AD203B41FA5}">
                            <a16:colId xmlns:a16="http://schemas.microsoft.com/office/drawing/2014/main" val="20000"/>
                          </a:ext>
                        </a:extLst>
                      </a:gridCol>
                      <a:gridCol w="759632">
                        <a:extLst>
                          <a:ext uri="{9D8B030D-6E8A-4147-A177-3AD203B41FA5}">
                            <a16:colId xmlns:a16="http://schemas.microsoft.com/office/drawing/2014/main" val="20001"/>
                          </a:ext>
                        </a:extLst>
                      </a:gridCol>
                    </a:tblGrid>
                    <a:tr h="396240">
                      <a:tc>
                        <a:txBody>
                          <a:bodyPr/>
                          <a:lstStyle/>
                          <a:p>
                            <a:endParaRPr lang="zh-CN"/>
                          </a:p>
                        </a:txBody>
                        <a:tcPr>
                          <a:blipFill>
                            <a:blip r:embed="rId2"/>
                            <a:stretch>
                              <a:fillRect l="-800" t="-7692" r="-103200" b="-629231"/>
                            </a:stretch>
                          </a:blipFill>
                        </a:tcPr>
                      </a:tc>
                      <a:tc>
                        <a:txBody>
                          <a:bodyPr/>
                          <a:lstStyle/>
                          <a:p>
                            <a:endParaRPr lang="zh-CN"/>
                          </a:p>
                        </a:txBody>
                        <a:tcPr>
                          <a:blipFill>
                            <a:blip r:embed="rId2"/>
                            <a:stretch>
                              <a:fillRect l="-100800" t="-7692" r="-3200" b="-629231"/>
                            </a:stretch>
                          </a:blipFill>
                        </a:tcPr>
                      </a:tc>
                      <a:extLst>
                        <a:ext uri="{0D108BD9-81ED-4DB2-BD59-A6C34878D82A}">
                          <a16:rowId xmlns:a16="http://schemas.microsoft.com/office/drawing/2014/main" val="10000"/>
                        </a:ext>
                      </a:extLst>
                    </a:tr>
                    <a:tr h="396240">
                      <a:tc>
                        <a:txBody>
                          <a:bodyPr/>
                          <a:lstStyle/>
                          <a:p>
                            <a:pPr algn="ctr"/>
                            <a:r>
                              <a:rPr lang="en-US" altLang="zh-CN" sz="2000" dirty="0">
                                <a:solidFill>
                                  <a:schemeClr val="accent1">
                                    <a:lumMod val="50000"/>
                                  </a:schemeClr>
                                </a:solidFill>
                              </a:rPr>
                              <a:t>1</a:t>
                            </a:r>
                            <a:endParaRPr lang="zh-CN" altLang="en-US" sz="2000" dirty="0">
                              <a:solidFill>
                                <a:schemeClr val="accent1">
                                  <a:lumMod val="50000"/>
                                </a:schemeClr>
                              </a:solidFill>
                            </a:endParaRPr>
                          </a:p>
                        </a:txBody>
                        <a:tcPr/>
                      </a:tc>
                      <a:tc>
                        <a:txBody>
                          <a:bodyPr/>
                          <a:lstStyle/>
                          <a:p>
                            <a:pPr algn="ctr"/>
                            <a:r>
                              <a:rPr lang="en-US" altLang="zh-CN" sz="2000" dirty="0">
                                <a:solidFill>
                                  <a:schemeClr val="accent1">
                                    <a:lumMod val="50000"/>
                                  </a:schemeClr>
                                </a:solidFill>
                              </a:rPr>
                              <a:t>1</a:t>
                            </a:r>
                            <a:endParaRPr lang="zh-CN" altLang="en-US" sz="2000" dirty="0">
                              <a:solidFill>
                                <a:schemeClr val="accent1">
                                  <a:lumMod val="50000"/>
                                </a:schemeClr>
                              </a:solidFill>
                            </a:endParaRPr>
                          </a:p>
                        </a:txBody>
                        <a:tcPr/>
                      </a:tc>
                      <a:extLst>
                        <a:ext uri="{0D108BD9-81ED-4DB2-BD59-A6C34878D82A}">
                          <a16:rowId xmlns:a16="http://schemas.microsoft.com/office/drawing/2014/main" val="10001"/>
                        </a:ext>
                      </a:extLst>
                    </a:tr>
                    <a:tr h="396240">
                      <a:tc>
                        <a:txBody>
                          <a:bodyPr/>
                          <a:lstStyle/>
                          <a:p>
                            <a:pPr algn="ctr"/>
                            <a:r>
                              <a:rPr lang="en-US" altLang="zh-CN" sz="2000" dirty="0"/>
                              <a:t>2</a:t>
                            </a:r>
                            <a:endParaRPr lang="zh-CN" altLang="en-US" sz="2000" dirty="0"/>
                          </a:p>
                        </a:txBody>
                        <a:tcPr/>
                      </a:tc>
                      <a:tc>
                        <a:txBody>
                          <a:bodyPr/>
                          <a:lstStyle/>
                          <a:p>
                            <a:pPr algn="ctr"/>
                            <a:r>
                              <a:rPr lang="en-US" altLang="zh-CN" sz="2000" dirty="0">
                                <a:solidFill>
                                  <a:schemeClr val="tx1">
                                    <a:lumMod val="95000"/>
                                    <a:lumOff val="5000"/>
                                  </a:schemeClr>
                                </a:solidFill>
                              </a:rPr>
                              <a:t>1</a:t>
                            </a:r>
                            <a:endParaRPr lang="zh-CN" altLang="en-US" sz="2000" dirty="0">
                              <a:solidFill>
                                <a:schemeClr val="tx1">
                                  <a:lumMod val="95000"/>
                                  <a:lumOff val="5000"/>
                                </a:schemeClr>
                              </a:solidFill>
                            </a:endParaRPr>
                          </a:p>
                        </a:txBody>
                        <a:tcPr/>
                      </a:tc>
                      <a:extLst>
                        <a:ext uri="{0D108BD9-81ED-4DB2-BD59-A6C34878D82A}">
                          <a16:rowId xmlns:a16="http://schemas.microsoft.com/office/drawing/2014/main" val="10002"/>
                        </a:ext>
                      </a:extLst>
                    </a:tr>
                    <a:tr h="396240">
                      <a:tc>
                        <a:txBody>
                          <a:bodyPr/>
                          <a:lstStyle/>
                          <a:p>
                            <a:pPr algn="ctr"/>
                            <a:r>
                              <a:rPr lang="en-US" altLang="zh-CN" sz="2000" dirty="0"/>
                              <a:t>3</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3"/>
                        </a:ext>
                      </a:extLst>
                    </a:tr>
                    <a:tr h="396240">
                      <a:tc>
                        <a:txBody>
                          <a:bodyPr/>
                          <a:lstStyle/>
                          <a:p>
                            <a:pPr algn="ctr"/>
                            <a:r>
                              <a:rPr lang="en-US" altLang="zh-CN" sz="2000" dirty="0">
                                <a:solidFill>
                                  <a:srgbClr val="C00000"/>
                                </a:solidFill>
                              </a:rPr>
                              <a:t>4</a:t>
                            </a:r>
                            <a:endParaRPr lang="zh-CN" altLang="en-US" sz="2000" dirty="0">
                              <a:solidFill>
                                <a:srgbClr val="C00000"/>
                              </a:solidFill>
                            </a:endParaRPr>
                          </a:p>
                        </a:txBody>
                        <a:tcPr/>
                      </a:tc>
                      <a:tc>
                        <a:txBody>
                          <a:bodyPr/>
                          <a:lstStyle/>
                          <a:p>
                            <a:pPr algn="ct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4"/>
                        </a:ext>
                      </a:extLst>
                    </a:tr>
                    <a:tr h="396240">
                      <a:tc>
                        <a:txBody>
                          <a:bodyPr/>
                          <a:lstStyle/>
                          <a:p>
                            <a:pPr algn="ctr"/>
                            <a:r>
                              <a:rPr lang="en-US" altLang="zh-CN" sz="2000" dirty="0"/>
                              <a:t>5</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5"/>
                        </a:ext>
                      </a:extLst>
                    </a:tr>
                    <a:tr h="396240">
                      <a:tc>
                        <a:txBody>
                          <a:bodyPr/>
                          <a:lstStyle/>
                          <a:p>
                            <a:pPr algn="ctr"/>
                            <a:r>
                              <a:rPr lang="en-US" altLang="zh-CN" sz="2000" dirty="0">
                                <a:solidFill>
                                  <a:srgbClr val="C00000"/>
                                </a:solidFill>
                              </a:rPr>
                              <a:t>6</a:t>
                            </a:r>
                            <a:endParaRPr lang="zh-CN" altLang="en-US" sz="2000" dirty="0">
                              <a:solidFill>
                                <a:srgbClr val="C00000"/>
                              </a:solidFill>
                            </a:endParaRPr>
                          </a:p>
                        </a:txBody>
                        <a:tcPr/>
                      </a:tc>
                      <a:tc>
                        <a:txBody>
                          <a:bodyPr/>
                          <a:lstStyle/>
                          <a:p>
                            <a:pPr algn="ctr"/>
                            <a:r>
                              <a:rPr lang="en-US" altLang="zh-CN" sz="2000" dirty="0">
                                <a:solidFill>
                                  <a:schemeClr val="accent6">
                                    <a:lumMod val="75000"/>
                                  </a:schemeClr>
                                </a:solidFill>
                              </a:rPr>
                              <a:t>2-1</a:t>
                            </a:r>
                            <a:endParaRPr lang="zh-CN" altLang="en-US" sz="2000" dirty="0">
                              <a:solidFill>
                                <a:schemeClr val="accent6">
                                  <a:lumMod val="75000"/>
                                </a:schemeClr>
                              </a:solidFill>
                            </a:endParaRPr>
                          </a:p>
                        </a:txBody>
                        <a:tcPr/>
                      </a:tc>
                      <a:extLst>
                        <a:ext uri="{0D108BD9-81ED-4DB2-BD59-A6C34878D82A}">
                          <a16:rowId xmlns:a16="http://schemas.microsoft.com/office/drawing/2014/main" val="10006"/>
                        </a:ext>
                      </a:extLst>
                    </a:tr>
                  </a:tbl>
                </a:graphicData>
              </a:graphic>
            </p:graphicFrame>
          </mc:Fallback>
        </mc:AlternateContent>
        <p:sp>
          <p:nvSpPr>
            <p:cNvPr id="15" name="矩形 14">
              <a:extLst>
                <a:ext uri="{FF2B5EF4-FFF2-40B4-BE49-F238E27FC236}">
                  <a16:creationId xmlns:a16="http://schemas.microsoft.com/office/drawing/2014/main" id="{AEB4E52B-776E-4D30-A189-8F11A16D763C}"/>
                </a:ext>
              </a:extLst>
            </p:cNvPr>
            <p:cNvSpPr/>
            <p:nvPr/>
          </p:nvSpPr>
          <p:spPr>
            <a:xfrm>
              <a:off x="4273192" y="4614305"/>
              <a:ext cx="1519264" cy="36539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11DCCD5C-9FCC-4028-8E96-F5F17BFBE7B1}"/>
              </a:ext>
            </a:extLst>
          </p:cNvPr>
          <p:cNvSpPr txBox="1"/>
          <p:nvPr/>
        </p:nvSpPr>
        <p:spPr>
          <a:xfrm>
            <a:off x="271736" y="1111616"/>
            <a:ext cx="1596912" cy="461665"/>
          </a:xfrm>
          <a:prstGeom prst="rect">
            <a:avLst/>
          </a:prstGeom>
          <a:solidFill>
            <a:schemeClr val="bg1"/>
          </a:solid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加入节点</a:t>
            </a: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D65D3F2-45A4-45F0-BC73-F51E1A68E835}"/>
                  </a:ext>
                </a:extLst>
              </p:cNvPr>
              <p:cNvSpPr txBox="1"/>
              <p:nvPr/>
            </p:nvSpPr>
            <p:spPr>
              <a:xfrm>
                <a:off x="1023764" y="6287234"/>
                <a:ext cx="25471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i="1" dirty="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e>
                      </m:d>
                      <m:r>
                        <a:rPr lang="en-US" altLang="zh-CN" b="0" i="1" smtClean="0">
                          <a:latin typeface="Cambria Math" panose="02040503050406030204" pitchFamily="18" charset="0"/>
                        </a:rPr>
                        <m:t>=1−1=0</m:t>
                      </m:r>
                    </m:oMath>
                  </m:oMathPara>
                </a14:m>
                <a:endParaRPr lang="zh-CN" altLang="en-US" dirty="0"/>
              </a:p>
            </p:txBody>
          </p:sp>
        </mc:Choice>
        <mc:Fallback xmlns="">
          <p:sp>
            <p:nvSpPr>
              <p:cNvPr id="18" name="文本框 17">
                <a:extLst>
                  <a:ext uri="{FF2B5EF4-FFF2-40B4-BE49-F238E27FC236}">
                    <a16:creationId xmlns:a16="http://schemas.microsoft.com/office/drawing/2014/main" id="{1D65D3F2-45A4-45F0-BC73-F51E1A68E835}"/>
                  </a:ext>
                </a:extLst>
              </p:cNvPr>
              <p:cNvSpPr txBox="1">
                <a:spLocks noRot="1" noChangeAspect="1" noMove="1" noResize="1" noEditPoints="1" noAdjustHandles="1" noChangeArrowheads="1" noChangeShapeType="1" noTextEdit="1"/>
              </p:cNvSpPr>
              <p:nvPr/>
            </p:nvSpPr>
            <p:spPr>
              <a:xfrm>
                <a:off x="1023764" y="6287234"/>
                <a:ext cx="2547108" cy="369332"/>
              </a:xfrm>
              <a:prstGeom prst="rect">
                <a:avLst/>
              </a:prstGeom>
              <a:blipFill>
                <a:blip r:embed="rId3"/>
                <a:stretch>
                  <a:fillRect b="-14754"/>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D4556F3-A86A-476E-8FA7-49F8FFB107E8}"/>
              </a:ext>
            </a:extLst>
          </p:cNvPr>
          <p:cNvSpPr txBox="1"/>
          <p:nvPr/>
        </p:nvSpPr>
        <p:spPr>
          <a:xfrm>
            <a:off x="4889261" y="1095828"/>
            <a:ext cx="1596912" cy="461665"/>
          </a:xfrm>
          <a:prstGeom prst="rect">
            <a:avLst/>
          </a:prstGeom>
          <a:solidFill>
            <a:schemeClr val="bg1"/>
          </a:solid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加入节点</a:t>
            </a: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F696E148-1D15-4CF3-B674-783F396CF65B}"/>
              </a:ext>
            </a:extLst>
          </p:cNvPr>
          <p:cNvGrpSpPr/>
          <p:nvPr/>
        </p:nvGrpSpPr>
        <p:grpSpPr>
          <a:xfrm>
            <a:off x="6046912" y="3472951"/>
            <a:ext cx="1550527" cy="2773680"/>
            <a:chOff x="6046912" y="3429000"/>
            <a:chExt cx="1550527" cy="2773680"/>
          </a:xfrm>
        </p:grpSpPr>
        <mc:AlternateContent xmlns:mc="http://schemas.openxmlformats.org/markup-compatibility/2006" xmlns:a14="http://schemas.microsoft.com/office/drawing/2010/main">
          <mc:Choice Requires="a14">
            <p:graphicFrame>
              <p:nvGraphicFramePr>
                <p:cNvPr id="19" name="内容占位符 10">
                  <a:extLst>
                    <a:ext uri="{FF2B5EF4-FFF2-40B4-BE49-F238E27FC236}">
                      <a16:creationId xmlns:a16="http://schemas.microsoft.com/office/drawing/2014/main" id="{1500AD6D-A592-47F7-890D-AF38DB246B3B}"/>
                    </a:ext>
                  </a:extLst>
                </p:cNvPr>
                <p:cNvGraphicFramePr>
                  <a:graphicFrameLocks/>
                </p:cNvGraphicFramePr>
                <p:nvPr>
                  <p:extLst>
                    <p:ext uri="{D42A27DB-BD31-4B8C-83A1-F6EECF244321}">
                      <p14:modId xmlns:p14="http://schemas.microsoft.com/office/powerpoint/2010/main" val="844330010"/>
                    </p:ext>
                  </p:extLst>
                </p:nvPr>
              </p:nvGraphicFramePr>
              <p:xfrm>
                <a:off x="6046913" y="3429000"/>
                <a:ext cx="1550526" cy="2773680"/>
              </p:xfrm>
              <a:graphic>
                <a:graphicData uri="http://schemas.openxmlformats.org/drawingml/2006/table">
                  <a:tbl>
                    <a:tblPr firstRow="1" bandRow="1">
                      <a:tableStyleId>{5C22544A-7EE6-4342-B048-85BDC9FD1C3A}</a:tableStyleId>
                    </a:tblPr>
                    <a:tblGrid>
                      <a:gridCol w="775263">
                        <a:extLst>
                          <a:ext uri="{9D8B030D-6E8A-4147-A177-3AD203B41FA5}">
                            <a16:colId xmlns:a16="http://schemas.microsoft.com/office/drawing/2014/main" val="20000"/>
                          </a:ext>
                        </a:extLst>
                      </a:gridCol>
                      <a:gridCol w="775263">
                        <a:extLst>
                          <a:ext uri="{9D8B030D-6E8A-4147-A177-3AD203B41FA5}">
                            <a16:colId xmlns:a16="http://schemas.microsoft.com/office/drawing/2014/main" val="20001"/>
                          </a:ext>
                        </a:extLst>
                      </a:gridCol>
                    </a:tblGrid>
                    <a:tr h="339125">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𝒊</m:t>
                                  </m:r>
                                </m:oMath>
                              </m:oMathPara>
                            </a14:m>
                            <a:endParaRPr lang="zh-CN" altLang="en-US" sz="2000" dirty="0"/>
                          </a:p>
                        </a:txBody>
                        <a:tcPr/>
                      </a:tc>
                      <a:tc>
                        <a:txBody>
                          <a:bodyPr/>
                          <a:lstStyle/>
                          <a:p>
                            <a:pPr algn="ct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𝜹</m:t>
                                    </m:r>
                                  </m:e>
                                  <m:sub>
                                    <m:r>
                                      <a:rPr lang="en-US" altLang="zh-CN" sz="2000" b="1" i="1" smtClean="0">
                                        <a:latin typeface="Cambria Math" panose="02040503050406030204" pitchFamily="18" charset="0"/>
                                      </a:rPr>
                                      <m:t>𝒊</m:t>
                                    </m:r>
                                  </m:sub>
                                </m:sSub>
                              </m:oMath>
                            </a14:m>
                            <a:r>
                              <a:rPr lang="en-US" altLang="zh-CN" sz="2000" dirty="0"/>
                              <a:t>’</a:t>
                            </a:r>
                            <a:endParaRPr lang="zh-CN" altLang="en-US" sz="2000" dirty="0"/>
                          </a:p>
                        </a:txBody>
                        <a:tcPr/>
                      </a:tc>
                      <a:extLst>
                        <a:ext uri="{0D108BD9-81ED-4DB2-BD59-A6C34878D82A}">
                          <a16:rowId xmlns:a16="http://schemas.microsoft.com/office/drawing/2014/main" val="10000"/>
                        </a:ext>
                      </a:extLst>
                    </a:tr>
                    <a:tr h="339125">
                      <a:tc>
                        <a:txBody>
                          <a:bodyPr/>
                          <a:lstStyle/>
                          <a:p>
                            <a:pPr algn="ctr"/>
                            <a:r>
                              <a:rPr lang="en-US" altLang="zh-CN" sz="2000" dirty="0">
                                <a:solidFill>
                                  <a:srgbClr val="242115"/>
                                </a:solidFill>
                              </a:rPr>
                              <a:t>1</a:t>
                            </a:r>
                            <a:endParaRPr lang="zh-CN" altLang="en-US" sz="2000" dirty="0">
                              <a:solidFill>
                                <a:srgbClr val="242115"/>
                              </a:solidFill>
                            </a:endParaRPr>
                          </a:p>
                        </a:txBody>
                        <a:tcPr/>
                      </a:tc>
                      <a:tc>
                        <a:txBody>
                          <a:bodyPr/>
                          <a:lstStyle/>
                          <a:p>
                            <a:pPr algn="ctr"/>
                            <a:r>
                              <a:rPr lang="en-US" altLang="zh-CN" sz="2000" dirty="0">
                                <a:solidFill>
                                  <a:schemeClr val="tx1">
                                    <a:lumMod val="95000"/>
                                    <a:lumOff val="5000"/>
                                  </a:schemeClr>
                                </a:solidFill>
                              </a:rPr>
                              <a:t>1</a:t>
                            </a:r>
                            <a:endParaRPr lang="zh-CN" altLang="en-US" sz="2000" dirty="0">
                              <a:solidFill>
                                <a:schemeClr val="tx1">
                                  <a:lumMod val="95000"/>
                                  <a:lumOff val="5000"/>
                                </a:schemeClr>
                              </a:solidFill>
                            </a:endParaRPr>
                          </a:p>
                        </a:txBody>
                        <a:tcPr/>
                      </a:tc>
                      <a:extLst>
                        <a:ext uri="{0D108BD9-81ED-4DB2-BD59-A6C34878D82A}">
                          <a16:rowId xmlns:a16="http://schemas.microsoft.com/office/drawing/2014/main" val="10001"/>
                        </a:ext>
                      </a:extLst>
                    </a:tr>
                    <a:tr h="339125">
                      <a:tc>
                        <a:txBody>
                          <a:bodyPr/>
                          <a:lstStyle/>
                          <a:p>
                            <a:pPr algn="ctr"/>
                            <a:r>
                              <a:rPr lang="en-US" altLang="zh-CN" sz="2000" dirty="0">
                                <a:solidFill>
                                  <a:schemeClr val="accent1">
                                    <a:lumMod val="50000"/>
                                  </a:schemeClr>
                                </a:solidFill>
                              </a:rPr>
                              <a:t>2</a:t>
                            </a:r>
                            <a:endParaRPr lang="zh-CN" altLang="en-US" sz="2000" dirty="0">
                              <a:solidFill>
                                <a:schemeClr val="accent1">
                                  <a:lumMod val="50000"/>
                                </a:schemeClr>
                              </a:solidFill>
                            </a:endParaRPr>
                          </a:p>
                        </a:txBody>
                        <a:tcPr/>
                      </a:tc>
                      <a:tc>
                        <a:txBody>
                          <a:bodyPr/>
                          <a:lstStyle/>
                          <a:p>
                            <a:pPr algn="ctr"/>
                            <a:r>
                              <a:rPr lang="en-US" altLang="zh-CN" sz="2000" dirty="0">
                                <a:solidFill>
                                  <a:schemeClr val="accent1">
                                    <a:lumMod val="50000"/>
                                  </a:schemeClr>
                                </a:solidFill>
                              </a:rPr>
                              <a:t>1</a:t>
                            </a:r>
                            <a:endParaRPr lang="zh-CN" altLang="en-US" sz="2000" dirty="0">
                              <a:solidFill>
                                <a:schemeClr val="accent1">
                                  <a:lumMod val="50000"/>
                                </a:schemeClr>
                              </a:solidFill>
                            </a:endParaRPr>
                          </a:p>
                        </a:txBody>
                        <a:tcPr/>
                      </a:tc>
                      <a:extLst>
                        <a:ext uri="{0D108BD9-81ED-4DB2-BD59-A6C34878D82A}">
                          <a16:rowId xmlns:a16="http://schemas.microsoft.com/office/drawing/2014/main" val="10002"/>
                        </a:ext>
                      </a:extLst>
                    </a:tr>
                    <a:tr h="339125">
                      <a:tc>
                        <a:txBody>
                          <a:bodyPr/>
                          <a:lstStyle/>
                          <a:p>
                            <a:pPr algn="ctr"/>
                            <a:r>
                              <a:rPr lang="en-US" altLang="zh-CN" sz="2000" dirty="0"/>
                              <a:t>3</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3"/>
                        </a:ext>
                      </a:extLst>
                    </a:tr>
                    <a:tr h="339125">
                      <a:tc>
                        <a:txBody>
                          <a:bodyPr/>
                          <a:lstStyle/>
                          <a:p>
                            <a:pPr algn="ctr"/>
                            <a:r>
                              <a:rPr lang="en-US" altLang="zh-CN" sz="2000" dirty="0">
                                <a:solidFill>
                                  <a:srgbClr val="C00000"/>
                                </a:solidFill>
                              </a:rPr>
                              <a:t>4</a:t>
                            </a:r>
                            <a:endParaRPr lang="zh-CN" altLang="en-US" sz="2000" dirty="0">
                              <a:solidFill>
                                <a:srgbClr val="C00000"/>
                              </a:solidFill>
                            </a:endParaRPr>
                          </a:p>
                        </a:txBody>
                        <a:tcPr/>
                      </a:tc>
                      <a:tc>
                        <a:txBody>
                          <a:bodyPr/>
                          <a:lstStyle/>
                          <a:p>
                            <a:pPr algn="ct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4"/>
                        </a:ext>
                      </a:extLst>
                    </a:tr>
                    <a:tr h="339125">
                      <a:tc>
                        <a:txBody>
                          <a:bodyPr/>
                          <a:lstStyle/>
                          <a:p>
                            <a:pPr algn="ctr"/>
                            <a:r>
                              <a:rPr lang="en-US" altLang="zh-CN" sz="2000" dirty="0"/>
                              <a:t>5</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5"/>
                        </a:ext>
                      </a:extLst>
                    </a:tr>
                    <a:tr h="339125">
                      <a:tc>
                        <a:txBody>
                          <a:bodyPr/>
                          <a:lstStyle/>
                          <a:p>
                            <a:pPr algn="ctr"/>
                            <a:r>
                              <a:rPr lang="en-US" altLang="zh-CN" sz="2000" dirty="0">
                                <a:solidFill>
                                  <a:srgbClr val="C00000"/>
                                </a:solidFill>
                              </a:rPr>
                              <a:t>6</a:t>
                            </a:r>
                            <a:endParaRPr lang="zh-CN" altLang="en-US" sz="2000" dirty="0">
                              <a:solidFill>
                                <a:srgbClr val="C00000"/>
                              </a:solidFill>
                            </a:endParaRPr>
                          </a:p>
                        </a:txBody>
                        <a:tcPr/>
                      </a:tc>
                      <a:tc>
                        <a:txBody>
                          <a:bodyPr/>
                          <a:lstStyle/>
                          <a:p>
                            <a:pPr algn="ctr"/>
                            <a:r>
                              <a:rPr lang="en-US" altLang="zh-CN" sz="2000" dirty="0">
                                <a:solidFill>
                                  <a:schemeClr val="accent6">
                                    <a:lumMod val="75000"/>
                                  </a:schemeClr>
                                </a:solidFill>
                              </a:rPr>
                              <a:t>2-2</a:t>
                            </a:r>
                            <a:endParaRPr lang="zh-CN" altLang="en-US" sz="2000" dirty="0">
                              <a:solidFill>
                                <a:schemeClr val="accent6">
                                  <a:lumMod val="75000"/>
                                </a:schemeClr>
                              </a:solidFill>
                            </a:endParaRPr>
                          </a:p>
                        </a:txBody>
                        <a:tcPr/>
                      </a:tc>
                      <a:extLst>
                        <a:ext uri="{0D108BD9-81ED-4DB2-BD59-A6C34878D82A}">
                          <a16:rowId xmlns:a16="http://schemas.microsoft.com/office/drawing/2014/main" val="10006"/>
                        </a:ext>
                      </a:extLst>
                    </a:tr>
                  </a:tbl>
                </a:graphicData>
              </a:graphic>
            </p:graphicFrame>
          </mc:Choice>
          <mc:Fallback xmlns="">
            <p:graphicFrame>
              <p:nvGraphicFramePr>
                <p:cNvPr id="19" name="内容占位符 10">
                  <a:extLst>
                    <a:ext uri="{FF2B5EF4-FFF2-40B4-BE49-F238E27FC236}">
                      <a16:creationId xmlns:a16="http://schemas.microsoft.com/office/drawing/2014/main" id="{1500AD6D-A592-47F7-890D-AF38DB246B3B}"/>
                    </a:ext>
                  </a:extLst>
                </p:cNvPr>
                <p:cNvGraphicFramePr>
                  <a:graphicFrameLocks/>
                </p:cNvGraphicFramePr>
                <p:nvPr>
                  <p:extLst>
                    <p:ext uri="{D42A27DB-BD31-4B8C-83A1-F6EECF244321}">
                      <p14:modId xmlns:p14="http://schemas.microsoft.com/office/powerpoint/2010/main" val="844330010"/>
                    </p:ext>
                  </p:extLst>
                </p:nvPr>
              </p:nvGraphicFramePr>
              <p:xfrm>
                <a:off x="6046913" y="3429000"/>
                <a:ext cx="1550526" cy="2773680"/>
              </p:xfrm>
              <a:graphic>
                <a:graphicData uri="http://schemas.openxmlformats.org/drawingml/2006/table">
                  <a:tbl>
                    <a:tblPr firstRow="1" bandRow="1">
                      <a:tableStyleId>{5C22544A-7EE6-4342-B048-85BDC9FD1C3A}</a:tableStyleId>
                    </a:tblPr>
                    <a:tblGrid>
                      <a:gridCol w="775263">
                        <a:extLst>
                          <a:ext uri="{9D8B030D-6E8A-4147-A177-3AD203B41FA5}">
                            <a16:colId xmlns:a16="http://schemas.microsoft.com/office/drawing/2014/main" val="20000"/>
                          </a:ext>
                        </a:extLst>
                      </a:gridCol>
                      <a:gridCol w="775263">
                        <a:extLst>
                          <a:ext uri="{9D8B030D-6E8A-4147-A177-3AD203B41FA5}">
                            <a16:colId xmlns:a16="http://schemas.microsoft.com/office/drawing/2014/main" val="20001"/>
                          </a:ext>
                        </a:extLst>
                      </a:gridCol>
                    </a:tblGrid>
                    <a:tr h="396240">
                      <a:tc>
                        <a:txBody>
                          <a:bodyPr/>
                          <a:lstStyle/>
                          <a:p>
                            <a:endParaRPr lang="zh-CN"/>
                          </a:p>
                        </a:txBody>
                        <a:tcPr>
                          <a:blipFill>
                            <a:blip r:embed="rId4"/>
                            <a:stretch>
                              <a:fillRect l="-781" t="-7692" r="-103125" b="-629231"/>
                            </a:stretch>
                          </a:blipFill>
                        </a:tcPr>
                      </a:tc>
                      <a:tc>
                        <a:txBody>
                          <a:bodyPr/>
                          <a:lstStyle/>
                          <a:p>
                            <a:endParaRPr lang="zh-CN"/>
                          </a:p>
                        </a:txBody>
                        <a:tcPr>
                          <a:blipFill>
                            <a:blip r:embed="rId4"/>
                            <a:stretch>
                              <a:fillRect l="-100781" t="-7692" r="-3125" b="-629231"/>
                            </a:stretch>
                          </a:blipFill>
                        </a:tcPr>
                      </a:tc>
                      <a:extLst>
                        <a:ext uri="{0D108BD9-81ED-4DB2-BD59-A6C34878D82A}">
                          <a16:rowId xmlns:a16="http://schemas.microsoft.com/office/drawing/2014/main" val="10000"/>
                        </a:ext>
                      </a:extLst>
                    </a:tr>
                    <a:tr h="396240">
                      <a:tc>
                        <a:txBody>
                          <a:bodyPr/>
                          <a:lstStyle/>
                          <a:p>
                            <a:pPr algn="ctr"/>
                            <a:r>
                              <a:rPr lang="en-US" altLang="zh-CN" sz="2000" dirty="0">
                                <a:solidFill>
                                  <a:srgbClr val="242115"/>
                                </a:solidFill>
                              </a:rPr>
                              <a:t>1</a:t>
                            </a:r>
                            <a:endParaRPr lang="zh-CN" altLang="en-US" sz="2000" dirty="0">
                              <a:solidFill>
                                <a:srgbClr val="242115"/>
                              </a:solidFill>
                            </a:endParaRPr>
                          </a:p>
                        </a:txBody>
                        <a:tcPr/>
                      </a:tc>
                      <a:tc>
                        <a:txBody>
                          <a:bodyPr/>
                          <a:lstStyle/>
                          <a:p>
                            <a:pPr algn="ctr"/>
                            <a:r>
                              <a:rPr lang="en-US" altLang="zh-CN" sz="2000" dirty="0">
                                <a:solidFill>
                                  <a:schemeClr val="tx1">
                                    <a:lumMod val="95000"/>
                                    <a:lumOff val="5000"/>
                                  </a:schemeClr>
                                </a:solidFill>
                              </a:rPr>
                              <a:t>1</a:t>
                            </a:r>
                            <a:endParaRPr lang="zh-CN" altLang="en-US" sz="2000" dirty="0">
                              <a:solidFill>
                                <a:schemeClr val="tx1">
                                  <a:lumMod val="95000"/>
                                  <a:lumOff val="5000"/>
                                </a:schemeClr>
                              </a:solidFill>
                            </a:endParaRPr>
                          </a:p>
                        </a:txBody>
                        <a:tcPr/>
                      </a:tc>
                      <a:extLst>
                        <a:ext uri="{0D108BD9-81ED-4DB2-BD59-A6C34878D82A}">
                          <a16:rowId xmlns:a16="http://schemas.microsoft.com/office/drawing/2014/main" val="10001"/>
                        </a:ext>
                      </a:extLst>
                    </a:tr>
                    <a:tr h="396240">
                      <a:tc>
                        <a:txBody>
                          <a:bodyPr/>
                          <a:lstStyle/>
                          <a:p>
                            <a:pPr algn="ctr"/>
                            <a:r>
                              <a:rPr lang="en-US" altLang="zh-CN" sz="2000" dirty="0">
                                <a:solidFill>
                                  <a:schemeClr val="accent1">
                                    <a:lumMod val="50000"/>
                                  </a:schemeClr>
                                </a:solidFill>
                              </a:rPr>
                              <a:t>2</a:t>
                            </a:r>
                            <a:endParaRPr lang="zh-CN" altLang="en-US" sz="2000" dirty="0">
                              <a:solidFill>
                                <a:schemeClr val="accent1">
                                  <a:lumMod val="50000"/>
                                </a:schemeClr>
                              </a:solidFill>
                            </a:endParaRPr>
                          </a:p>
                        </a:txBody>
                        <a:tcPr/>
                      </a:tc>
                      <a:tc>
                        <a:txBody>
                          <a:bodyPr/>
                          <a:lstStyle/>
                          <a:p>
                            <a:pPr algn="ctr"/>
                            <a:r>
                              <a:rPr lang="en-US" altLang="zh-CN" sz="2000" dirty="0">
                                <a:solidFill>
                                  <a:schemeClr val="accent1">
                                    <a:lumMod val="50000"/>
                                  </a:schemeClr>
                                </a:solidFill>
                              </a:rPr>
                              <a:t>1</a:t>
                            </a:r>
                            <a:endParaRPr lang="zh-CN" altLang="en-US" sz="2000" dirty="0">
                              <a:solidFill>
                                <a:schemeClr val="accent1">
                                  <a:lumMod val="50000"/>
                                </a:schemeClr>
                              </a:solidFill>
                            </a:endParaRPr>
                          </a:p>
                        </a:txBody>
                        <a:tcPr/>
                      </a:tc>
                      <a:extLst>
                        <a:ext uri="{0D108BD9-81ED-4DB2-BD59-A6C34878D82A}">
                          <a16:rowId xmlns:a16="http://schemas.microsoft.com/office/drawing/2014/main" val="10002"/>
                        </a:ext>
                      </a:extLst>
                    </a:tr>
                    <a:tr h="396240">
                      <a:tc>
                        <a:txBody>
                          <a:bodyPr/>
                          <a:lstStyle/>
                          <a:p>
                            <a:pPr algn="ctr"/>
                            <a:r>
                              <a:rPr lang="en-US" altLang="zh-CN" sz="2000" dirty="0"/>
                              <a:t>3</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3"/>
                        </a:ext>
                      </a:extLst>
                    </a:tr>
                    <a:tr h="396240">
                      <a:tc>
                        <a:txBody>
                          <a:bodyPr/>
                          <a:lstStyle/>
                          <a:p>
                            <a:pPr algn="ctr"/>
                            <a:r>
                              <a:rPr lang="en-US" altLang="zh-CN" sz="2000" dirty="0">
                                <a:solidFill>
                                  <a:srgbClr val="C00000"/>
                                </a:solidFill>
                              </a:rPr>
                              <a:t>4</a:t>
                            </a:r>
                            <a:endParaRPr lang="zh-CN" altLang="en-US" sz="2000" dirty="0">
                              <a:solidFill>
                                <a:srgbClr val="C00000"/>
                              </a:solidFill>
                            </a:endParaRPr>
                          </a:p>
                        </a:txBody>
                        <a:tcPr/>
                      </a:tc>
                      <a:tc>
                        <a:txBody>
                          <a:bodyPr/>
                          <a:lstStyle/>
                          <a:p>
                            <a:pPr algn="ct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4"/>
                        </a:ext>
                      </a:extLst>
                    </a:tr>
                    <a:tr h="396240">
                      <a:tc>
                        <a:txBody>
                          <a:bodyPr/>
                          <a:lstStyle/>
                          <a:p>
                            <a:pPr algn="ctr"/>
                            <a:r>
                              <a:rPr lang="en-US" altLang="zh-CN" sz="2000" dirty="0"/>
                              <a:t>5</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5"/>
                        </a:ext>
                      </a:extLst>
                    </a:tr>
                    <a:tr h="396240">
                      <a:tc>
                        <a:txBody>
                          <a:bodyPr/>
                          <a:lstStyle/>
                          <a:p>
                            <a:pPr algn="ctr"/>
                            <a:r>
                              <a:rPr lang="en-US" altLang="zh-CN" sz="2000" dirty="0">
                                <a:solidFill>
                                  <a:srgbClr val="C00000"/>
                                </a:solidFill>
                              </a:rPr>
                              <a:t>6</a:t>
                            </a:r>
                            <a:endParaRPr lang="zh-CN" altLang="en-US" sz="2000" dirty="0">
                              <a:solidFill>
                                <a:srgbClr val="C00000"/>
                              </a:solidFill>
                            </a:endParaRPr>
                          </a:p>
                        </a:txBody>
                        <a:tcPr/>
                      </a:tc>
                      <a:tc>
                        <a:txBody>
                          <a:bodyPr/>
                          <a:lstStyle/>
                          <a:p>
                            <a:pPr algn="ctr"/>
                            <a:r>
                              <a:rPr lang="en-US" altLang="zh-CN" sz="2000" dirty="0">
                                <a:solidFill>
                                  <a:schemeClr val="accent6">
                                    <a:lumMod val="75000"/>
                                  </a:schemeClr>
                                </a:solidFill>
                              </a:rPr>
                              <a:t>2-2</a:t>
                            </a:r>
                            <a:endParaRPr lang="zh-CN" altLang="en-US" sz="2000" dirty="0">
                              <a:solidFill>
                                <a:schemeClr val="accent6">
                                  <a:lumMod val="75000"/>
                                </a:schemeClr>
                              </a:solidFill>
                            </a:endParaRPr>
                          </a:p>
                        </a:txBody>
                        <a:tcPr/>
                      </a:tc>
                      <a:extLst>
                        <a:ext uri="{0D108BD9-81ED-4DB2-BD59-A6C34878D82A}">
                          <a16:rowId xmlns:a16="http://schemas.microsoft.com/office/drawing/2014/main" val="10006"/>
                        </a:ext>
                      </a:extLst>
                    </a:tr>
                  </a:tbl>
                </a:graphicData>
              </a:graphic>
            </p:graphicFrame>
          </mc:Fallback>
        </mc:AlternateContent>
        <p:sp>
          <p:nvSpPr>
            <p:cNvPr id="23" name="矩形 22">
              <a:extLst>
                <a:ext uri="{FF2B5EF4-FFF2-40B4-BE49-F238E27FC236}">
                  <a16:creationId xmlns:a16="http://schemas.microsoft.com/office/drawing/2014/main" id="{756C7E75-DED5-4390-AE0E-A19C0FD2E491}"/>
                </a:ext>
              </a:extLst>
            </p:cNvPr>
            <p:cNvSpPr/>
            <p:nvPr/>
          </p:nvSpPr>
          <p:spPr>
            <a:xfrm>
              <a:off x="6046912" y="5785864"/>
              <a:ext cx="1550524" cy="4119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F9974BE-EE0A-4985-BFD4-1DA2DE9F8481}"/>
                  </a:ext>
                </a:extLst>
              </p:cNvPr>
              <p:cNvSpPr txBox="1"/>
              <p:nvPr/>
            </p:nvSpPr>
            <p:spPr>
              <a:xfrm>
                <a:off x="5885064" y="6268854"/>
                <a:ext cx="25471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i="1" dirty="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2</m:t>
                          </m:r>
                        </m:e>
                      </m:d>
                      <m:r>
                        <a:rPr lang="en-US" altLang="zh-CN" b="0" i="1" smtClean="0">
                          <a:latin typeface="Cambria Math" panose="02040503050406030204" pitchFamily="18" charset="0"/>
                        </a:rPr>
                        <m:t>=1−1=0</m:t>
                      </m:r>
                    </m:oMath>
                  </m:oMathPara>
                </a14:m>
                <a:endParaRPr lang="zh-CN" altLang="en-US" dirty="0"/>
              </a:p>
            </p:txBody>
          </p:sp>
        </mc:Choice>
        <mc:Fallback xmlns="">
          <p:sp>
            <p:nvSpPr>
              <p:cNvPr id="24" name="文本框 23">
                <a:extLst>
                  <a:ext uri="{FF2B5EF4-FFF2-40B4-BE49-F238E27FC236}">
                    <a16:creationId xmlns:a16="http://schemas.microsoft.com/office/drawing/2014/main" id="{0F9974BE-EE0A-4985-BFD4-1DA2DE9F8481}"/>
                  </a:ext>
                </a:extLst>
              </p:cNvPr>
              <p:cNvSpPr txBox="1">
                <a:spLocks noRot="1" noChangeAspect="1" noMove="1" noResize="1" noEditPoints="1" noAdjustHandles="1" noChangeArrowheads="1" noChangeShapeType="1" noTextEdit="1"/>
              </p:cNvSpPr>
              <p:nvPr/>
            </p:nvSpPr>
            <p:spPr>
              <a:xfrm>
                <a:off x="5885064" y="6268854"/>
                <a:ext cx="2547108" cy="369332"/>
              </a:xfrm>
              <a:prstGeom prst="rect">
                <a:avLst/>
              </a:prstGeom>
              <a:blipFill>
                <a:blip r:embed="rId5"/>
                <a:stretch>
                  <a:fillRect b="-14754"/>
                </a:stretch>
              </a:blipFill>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3B9DD76D-EF35-43EC-8388-CFE8FF2C0029}"/>
              </a:ext>
            </a:extLst>
          </p:cNvPr>
          <p:cNvGrpSpPr/>
          <p:nvPr/>
        </p:nvGrpSpPr>
        <p:grpSpPr>
          <a:xfrm>
            <a:off x="633983" y="924727"/>
            <a:ext cx="3830695" cy="2485377"/>
            <a:chOff x="54723" y="866145"/>
            <a:chExt cx="3861316" cy="2602541"/>
          </a:xfrm>
        </p:grpSpPr>
        <p:pic>
          <p:nvPicPr>
            <p:cNvPr id="20" name="图片 19">
              <a:extLst>
                <a:ext uri="{FF2B5EF4-FFF2-40B4-BE49-F238E27FC236}">
                  <a16:creationId xmlns:a16="http://schemas.microsoft.com/office/drawing/2014/main" id="{0AAFAA44-C140-472E-B97E-9F876524A21D}"/>
                </a:ext>
              </a:extLst>
            </p:cNvPr>
            <p:cNvPicPr>
              <a:picLocks noChangeAspect="1"/>
            </p:cNvPicPr>
            <p:nvPr/>
          </p:nvPicPr>
          <p:blipFill>
            <a:blip r:embed="rId6"/>
            <a:stretch>
              <a:fillRect/>
            </a:stretch>
          </p:blipFill>
          <p:spPr>
            <a:xfrm>
              <a:off x="54723" y="866145"/>
              <a:ext cx="3861316" cy="2602541"/>
            </a:xfrm>
            <a:prstGeom prst="rect">
              <a:avLst/>
            </a:prstGeom>
          </p:spPr>
        </p:pic>
        <p:sp>
          <p:nvSpPr>
            <p:cNvPr id="25" name="椭圆 24">
              <a:extLst>
                <a:ext uri="{FF2B5EF4-FFF2-40B4-BE49-F238E27FC236}">
                  <a16:creationId xmlns:a16="http://schemas.microsoft.com/office/drawing/2014/main" id="{E445C4FF-E465-46A7-A3F8-3F606804F74B}"/>
                </a:ext>
              </a:extLst>
            </p:cNvPr>
            <p:cNvSpPr/>
            <p:nvPr/>
          </p:nvSpPr>
          <p:spPr>
            <a:xfrm>
              <a:off x="2984501" y="2656302"/>
              <a:ext cx="916208" cy="1326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B23D69DD-E940-4B11-A1FD-C9D8ED6CA7CC}"/>
              </a:ext>
            </a:extLst>
          </p:cNvPr>
          <p:cNvGrpSpPr/>
          <p:nvPr/>
        </p:nvGrpSpPr>
        <p:grpSpPr>
          <a:xfrm>
            <a:off x="5435915" y="924727"/>
            <a:ext cx="3319971" cy="2485377"/>
            <a:chOff x="5521259" y="866145"/>
            <a:chExt cx="3319971" cy="2485377"/>
          </a:xfrm>
        </p:grpSpPr>
        <p:pic>
          <p:nvPicPr>
            <p:cNvPr id="21" name="图片 20">
              <a:extLst>
                <a:ext uri="{FF2B5EF4-FFF2-40B4-BE49-F238E27FC236}">
                  <a16:creationId xmlns:a16="http://schemas.microsoft.com/office/drawing/2014/main" id="{9C80DC7F-AF1C-47DD-B04C-14BFC4FFB36F}"/>
                </a:ext>
              </a:extLst>
            </p:cNvPr>
            <p:cNvPicPr>
              <a:picLocks noChangeAspect="1"/>
            </p:cNvPicPr>
            <p:nvPr/>
          </p:nvPicPr>
          <p:blipFill>
            <a:blip r:embed="rId7"/>
            <a:stretch>
              <a:fillRect/>
            </a:stretch>
          </p:blipFill>
          <p:spPr>
            <a:xfrm>
              <a:off x="5521259" y="866145"/>
              <a:ext cx="3274719" cy="2485377"/>
            </a:xfrm>
            <a:prstGeom prst="rect">
              <a:avLst/>
            </a:prstGeom>
          </p:spPr>
        </p:pic>
        <p:sp>
          <p:nvSpPr>
            <p:cNvPr id="26" name="椭圆 25">
              <a:extLst>
                <a:ext uri="{FF2B5EF4-FFF2-40B4-BE49-F238E27FC236}">
                  <a16:creationId xmlns:a16="http://schemas.microsoft.com/office/drawing/2014/main" id="{353A3311-3182-480B-8F98-013B25474D17}"/>
                </a:ext>
              </a:extLst>
            </p:cNvPr>
            <p:cNvSpPr/>
            <p:nvPr/>
          </p:nvSpPr>
          <p:spPr>
            <a:xfrm>
              <a:off x="7957075" y="2571935"/>
              <a:ext cx="884155" cy="217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B119EC01-80DA-4D90-ADBB-58B1880C3657}"/>
                  </a:ext>
                </a:extLst>
              </p:cNvPr>
              <p:cNvSpPr/>
              <p:nvPr/>
            </p:nvSpPr>
            <p:spPr>
              <a:xfrm>
                <a:off x="1255851" y="156058"/>
                <a:ext cx="3626314" cy="653449"/>
              </a:xfrm>
              <a:prstGeom prst="rect">
                <a:avLst/>
              </a:prstGeom>
            </p:spPr>
            <p:txBody>
              <a:bodyPr wrap="none">
                <a:spAutoFit/>
              </a:bodyPr>
              <a:lstStyle/>
              <a:p>
                <a:pPr>
                  <a:lnSpc>
                    <a:spcPct val="150000"/>
                  </a:lnSpc>
                  <a:spcBef>
                    <a:spcPts val="600"/>
                  </a:spcBef>
                </a:pPr>
                <a:r>
                  <a:rPr lang="zh-CN" altLang="en-US" sz="2800" dirty="0">
                    <a:latin typeface="+mn-ea"/>
                    <a:ea typeface="+mn-ea"/>
                  </a:rPr>
                  <a:t>增加节点后</a:t>
                </a:r>
                <a14:m>
                  <m:oMath xmlns:m="http://schemas.openxmlformats.org/officeDocument/2006/math">
                    <m:r>
                      <a:rPr lang="zh-CN" altLang="en-US" sz="2800" i="1">
                        <a:latin typeface="Cambria Math" panose="02040503050406030204" pitchFamily="18" charset="0"/>
                        <a:ea typeface="+mn-ea"/>
                      </a:rPr>
                      <m:t>𝜎</m:t>
                    </m:r>
                    <m:r>
                      <a:rPr lang="zh-CN" altLang="en-US" sz="2800" i="1" smtClean="0">
                        <a:latin typeface="Cambria Math" panose="02040503050406030204" pitchFamily="18" charset="0"/>
                        <a:ea typeface="+mn-ea"/>
                      </a:rPr>
                      <m:t>表</m:t>
                    </m:r>
                    <m:r>
                      <a:rPr lang="zh-CN" altLang="en-US" sz="2800" i="1">
                        <a:latin typeface="Cambria Math" panose="02040503050406030204" pitchFamily="18" charset="0"/>
                        <a:ea typeface="+mn-ea"/>
                      </a:rPr>
                      <m:t>的</m:t>
                    </m:r>
                  </m:oMath>
                </a14:m>
                <a:r>
                  <a:rPr lang="zh-CN" altLang="en-US" sz="2800" dirty="0">
                    <a:latin typeface="+mn-ea"/>
                    <a:ea typeface="+mn-ea"/>
                  </a:rPr>
                  <a:t>更新</a:t>
                </a:r>
              </a:p>
            </p:txBody>
          </p:sp>
        </mc:Choice>
        <mc:Fallback xmlns="">
          <p:sp>
            <p:nvSpPr>
              <p:cNvPr id="35" name="矩形 34">
                <a:extLst>
                  <a:ext uri="{FF2B5EF4-FFF2-40B4-BE49-F238E27FC236}">
                    <a16:creationId xmlns:a16="http://schemas.microsoft.com/office/drawing/2014/main" id="{B119EC01-80DA-4D90-ADBB-58B1880C3657}"/>
                  </a:ext>
                </a:extLst>
              </p:cNvPr>
              <p:cNvSpPr>
                <a:spLocks noRot="1" noChangeAspect="1" noMove="1" noResize="1" noEditPoints="1" noAdjustHandles="1" noChangeArrowheads="1" noChangeShapeType="1" noTextEdit="1"/>
              </p:cNvSpPr>
              <p:nvPr/>
            </p:nvSpPr>
            <p:spPr>
              <a:xfrm>
                <a:off x="1255851" y="156058"/>
                <a:ext cx="3626314" cy="653449"/>
              </a:xfrm>
              <a:prstGeom prst="rect">
                <a:avLst/>
              </a:prstGeom>
              <a:blipFill>
                <a:blip r:embed="rId8"/>
                <a:stretch>
                  <a:fillRect l="-3361" r="-2521" b="-23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9159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020ED87-8271-489B-AB5A-3D15520615A1}"/>
                  </a:ext>
                </a:extLst>
              </p:cNvPr>
              <p:cNvSpPr/>
              <p:nvPr/>
            </p:nvSpPr>
            <p:spPr bwMode="auto">
              <a:xfrm>
                <a:off x="350382" y="766257"/>
                <a:ext cx="8443236" cy="571988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50000"/>
                  </a:lnSpc>
                  <a:spcBef>
                    <a:spcPts val="600"/>
                  </a:spcBef>
                </a:pPr>
                <a:r>
                  <a:rPr lang="zh-CN" altLang="en-US" sz="2400" dirty="0">
                    <a:latin typeface="+mn-ea"/>
                    <a:ea typeface="+mn-ea"/>
                  </a:rPr>
                  <a:t>增加节点后</a:t>
                </a:r>
                <a14:m>
                  <m:oMath xmlns:m="http://schemas.openxmlformats.org/officeDocument/2006/math">
                    <m:r>
                      <a:rPr lang="zh-CN" altLang="en-US" sz="2400" i="1" smtClean="0">
                        <a:latin typeface="Cambria Math" panose="02040503050406030204" pitchFamily="18" charset="0"/>
                        <a:ea typeface="+mn-ea"/>
                      </a:rPr>
                      <m:t>𝜎</m:t>
                    </m:r>
                    <m:r>
                      <a:rPr lang="zh-CN" altLang="en-US" sz="2400" i="1">
                        <a:latin typeface="Cambria Math" panose="02040503050406030204" pitchFamily="18" charset="0"/>
                        <a:ea typeface="+mn-ea"/>
                      </a:rPr>
                      <m:t>表</m:t>
                    </m:r>
                  </m:oMath>
                </a14:m>
                <a:r>
                  <a:rPr lang="zh-CN" altLang="en-US" sz="2400" dirty="0">
                    <a:latin typeface="+mn-ea"/>
                    <a:ea typeface="+mn-ea"/>
                  </a:rPr>
                  <a:t>的更新</a:t>
                </a:r>
              </a:p>
              <a:p>
                <a:pPr>
                  <a:lnSpc>
                    <a:spcPct val="150000"/>
                  </a:lnSpc>
                  <a:spcBef>
                    <a:spcPts val="600"/>
                  </a:spcBef>
                </a:pPr>
                <a:endParaRPr lang="en-US" altLang="zh-CN" sz="2000" dirty="0"/>
              </a:p>
            </p:txBody>
          </p:sp>
        </mc:Choice>
        <mc:Fallback xmlns="">
          <p:sp>
            <p:nvSpPr>
              <p:cNvPr id="5" name="矩形 4">
                <a:extLst>
                  <a:ext uri="{FF2B5EF4-FFF2-40B4-BE49-F238E27FC236}">
                    <a16:creationId xmlns:a16="http://schemas.microsoft.com/office/drawing/2014/main" id="{A020ED87-8271-489B-AB5A-3D15520615A1}"/>
                  </a:ext>
                </a:extLst>
              </p:cNvPr>
              <p:cNvSpPr>
                <a:spLocks noRot="1" noChangeAspect="1" noMove="1" noResize="1" noEditPoints="1" noAdjustHandles="1" noChangeArrowheads="1" noChangeShapeType="1" noTextEdit="1"/>
              </p:cNvSpPr>
              <p:nvPr/>
            </p:nvSpPr>
            <p:spPr bwMode="auto">
              <a:xfrm>
                <a:off x="350382" y="766257"/>
                <a:ext cx="8443236" cy="5719888"/>
              </a:xfrm>
              <a:prstGeom prst="rect">
                <a:avLst/>
              </a:prstGeom>
              <a:blipFill>
                <a:blip r:embed="rId2"/>
                <a:stretch>
                  <a:fillRect l="-1082"/>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7D33BD2-E957-48F5-B13C-03330B5EAF8A}"/>
              </a:ext>
            </a:extLst>
          </p:cNvPr>
          <p:cNvPicPr>
            <a:picLocks noChangeAspect="1"/>
          </p:cNvPicPr>
          <p:nvPr/>
        </p:nvPicPr>
        <p:blipFill>
          <a:blip r:embed="rId3"/>
          <a:stretch>
            <a:fillRect/>
          </a:stretch>
        </p:blipFill>
        <p:spPr>
          <a:xfrm>
            <a:off x="544984" y="2082498"/>
            <a:ext cx="7723809" cy="3419048"/>
          </a:xfrm>
          <a:prstGeom prst="rect">
            <a:avLst/>
          </a:prstGeom>
        </p:spPr>
      </p:pic>
    </p:spTree>
    <p:extLst>
      <p:ext uri="{BB962C8B-B14F-4D97-AF65-F5344CB8AC3E}">
        <p14:creationId xmlns:p14="http://schemas.microsoft.com/office/powerpoint/2010/main" val="4133282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E74494BB-44A0-4DF5-A9CA-E764B28E0168}"/>
                  </a:ext>
                </a:extLst>
              </p:cNvPr>
              <p:cNvSpPr/>
              <p:nvPr/>
            </p:nvSpPr>
            <p:spPr bwMode="auto">
              <a:xfrm>
                <a:off x="174202" y="304800"/>
                <a:ext cx="8651834" cy="635176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50000"/>
                  </a:lnSpc>
                </a:pPr>
                <a:r>
                  <a:rPr lang="zh-CN" altLang="en-US" sz="2200" dirty="0">
                    <a:latin typeface="微软雅黑" panose="020B0503020204020204" pitchFamily="34" charset="-122"/>
                    <a:ea typeface="微软雅黑" panose="020B0503020204020204" pitchFamily="34" charset="-122"/>
                  </a:rPr>
                  <a:t>添加节点后形成</a:t>
                </a:r>
                <a:r>
                  <a:rPr lang="en-US" altLang="zh-CN" sz="2200" dirty="0">
                    <a:latin typeface="微软雅黑" panose="020B0503020204020204" pitchFamily="34" charset="-122"/>
                    <a:ea typeface="微软雅黑" panose="020B0503020204020204" pitchFamily="34" charset="-122"/>
                  </a:rPr>
                  <a:t>p+1</a:t>
                </a:r>
                <a:r>
                  <a:rPr lang="zh-CN" altLang="en-US" sz="2200" dirty="0">
                    <a:latin typeface="微软雅黑" panose="020B0503020204020204" pitchFamily="34" charset="-122"/>
                    <a:ea typeface="微软雅黑" panose="020B0503020204020204" pitchFamily="34" charset="-122"/>
                  </a:rPr>
                  <a:t>个中心的中间解，需要依次</a:t>
                </a:r>
                <a:r>
                  <a:rPr lang="zh-CN" altLang="en-US" sz="2200" dirty="0">
                    <a:solidFill>
                      <a:srgbClr val="FF0000"/>
                    </a:solidFill>
                    <a:latin typeface="微软雅黑" panose="020B0503020204020204" pitchFamily="34" charset="-122"/>
                    <a:ea typeface="微软雅黑" panose="020B0503020204020204" pitchFamily="34" charset="-122"/>
                  </a:rPr>
                  <a:t>试探删除</a:t>
                </a:r>
                <a:r>
                  <a:rPr lang="zh-CN" altLang="en-US" sz="2200" dirty="0">
                    <a:latin typeface="微软雅黑" panose="020B0503020204020204" pitchFamily="34" charset="-122"/>
                    <a:ea typeface="微软雅黑" panose="020B0503020204020204" pitchFamily="34" charset="-122"/>
                  </a:rPr>
                  <a:t>原始的中心节点</a:t>
                </a:r>
                <a14:m>
                  <m:oMath xmlns:m="http://schemas.openxmlformats.org/officeDocument/2006/math">
                    <m:r>
                      <a:rPr lang="en-US" altLang="zh-CN" sz="2200" i="1" dirty="0" smtClean="0">
                        <a:latin typeface="Cambria Math" panose="02040503050406030204" pitchFamily="18" charset="0"/>
                        <a:ea typeface="微软雅黑" panose="020B0503020204020204" pitchFamily="34" charset="-122"/>
                      </a:rPr>
                      <m:t>4,6</m:t>
                    </m:r>
                  </m:oMath>
                </a14:m>
                <a:r>
                  <a:rPr lang="zh-CN" altLang="en-US" sz="2200" dirty="0">
                    <a:latin typeface="微软雅黑" panose="020B0503020204020204" pitchFamily="34" charset="-122"/>
                    <a:ea typeface="微软雅黑" panose="020B0503020204020204" pitchFamily="34" charset="-122"/>
                  </a:rPr>
                  <a:t>，寻找最优的交换对。</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mc:Choice>
        <mc:Fallback xmlns="">
          <p:sp>
            <p:nvSpPr>
              <p:cNvPr id="33" name="矩形 32">
                <a:extLst>
                  <a:ext uri="{FF2B5EF4-FFF2-40B4-BE49-F238E27FC236}">
                    <a16:creationId xmlns:a16="http://schemas.microsoft.com/office/drawing/2014/main" id="{E74494BB-44A0-4DF5-A9CA-E764B28E0168}"/>
                  </a:ext>
                </a:extLst>
              </p:cNvPr>
              <p:cNvSpPr>
                <a:spLocks noRot="1" noChangeAspect="1" noMove="1" noResize="1" noEditPoints="1" noAdjustHandles="1" noChangeArrowheads="1" noChangeShapeType="1" noTextEdit="1"/>
              </p:cNvSpPr>
              <p:nvPr/>
            </p:nvSpPr>
            <p:spPr bwMode="auto">
              <a:xfrm>
                <a:off x="174202" y="304800"/>
                <a:ext cx="8651834" cy="6351766"/>
              </a:xfrm>
              <a:prstGeom prst="rect">
                <a:avLst/>
              </a:prstGeom>
              <a:blipFill>
                <a:blip r:embed="rId3"/>
                <a:stretch>
                  <a:fillRect l="-916"/>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F030A3A3-81AB-4225-9DAA-7AA9FCC09335}"/>
              </a:ext>
            </a:extLst>
          </p:cNvPr>
          <p:cNvSpPr txBox="1"/>
          <p:nvPr/>
        </p:nvSpPr>
        <p:spPr>
          <a:xfrm>
            <a:off x="7023818" y="1957789"/>
            <a:ext cx="1116331" cy="369332"/>
          </a:xfrm>
          <a:prstGeom prst="rect">
            <a:avLst/>
          </a:prstGeom>
          <a:solidFill>
            <a:schemeClr val="bg1">
              <a:lumMod val="85000"/>
            </a:schemeClr>
          </a:solidFill>
        </p:spPr>
        <p:txBody>
          <a:bodyPr wrap="none" rtlCol="0">
            <a:spAutoFit/>
          </a:bodyPr>
          <a:lstStyle/>
          <a:p>
            <a:r>
              <a:rPr lang="en-US" altLang="zh-CN" dirty="0"/>
              <a:t>Swap(1,6)</a:t>
            </a:r>
            <a:endParaRPr lang="zh-CN" altLang="en-US" dirty="0"/>
          </a:p>
        </p:txBody>
      </p:sp>
      <p:sp>
        <p:nvSpPr>
          <p:cNvPr id="29" name="文本框 28">
            <a:extLst>
              <a:ext uri="{FF2B5EF4-FFF2-40B4-BE49-F238E27FC236}">
                <a16:creationId xmlns:a16="http://schemas.microsoft.com/office/drawing/2014/main" id="{9568DB66-441D-46D4-A670-D1B39301811A}"/>
              </a:ext>
            </a:extLst>
          </p:cNvPr>
          <p:cNvSpPr txBox="1"/>
          <p:nvPr/>
        </p:nvSpPr>
        <p:spPr>
          <a:xfrm>
            <a:off x="7023817" y="4499375"/>
            <a:ext cx="1116331" cy="369332"/>
          </a:xfrm>
          <a:prstGeom prst="rect">
            <a:avLst/>
          </a:prstGeom>
          <a:solidFill>
            <a:schemeClr val="bg1">
              <a:lumMod val="85000"/>
            </a:schemeClr>
          </a:solidFill>
        </p:spPr>
        <p:txBody>
          <a:bodyPr wrap="none" rtlCol="0">
            <a:spAutoFit/>
          </a:bodyPr>
          <a:lstStyle/>
          <a:p>
            <a:r>
              <a:rPr lang="en-US" altLang="zh-CN" dirty="0"/>
              <a:t>Swap(1,4)</a:t>
            </a:r>
            <a:endParaRPr lang="zh-CN" altLang="en-US" dirty="0"/>
          </a:p>
        </p:txBody>
      </p:sp>
      <p:sp>
        <p:nvSpPr>
          <p:cNvPr id="35" name="右箭头 4">
            <a:extLst>
              <a:ext uri="{FF2B5EF4-FFF2-40B4-BE49-F238E27FC236}">
                <a16:creationId xmlns:a16="http://schemas.microsoft.com/office/drawing/2014/main" id="{86B57C11-7E64-4EDC-9747-83C52308801B}"/>
              </a:ext>
            </a:extLst>
          </p:cNvPr>
          <p:cNvSpPr/>
          <p:nvPr/>
        </p:nvSpPr>
        <p:spPr>
          <a:xfrm>
            <a:off x="3369225" y="3752724"/>
            <a:ext cx="583727" cy="331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8180DDBB-A308-4019-9B74-AB082F1AE30A}"/>
                  </a:ext>
                </a:extLst>
              </p:cNvPr>
              <p:cNvSpPr/>
              <p:nvPr/>
            </p:nvSpPr>
            <p:spPr>
              <a:xfrm>
                <a:off x="6683661" y="2494431"/>
                <a:ext cx="2325186" cy="12582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𝑓</m:t>
                      </m:r>
                      <m:d>
                        <m:dPr>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𝑋</m:t>
                          </m:r>
                          <m:r>
                            <a:rPr lang="zh-CN" altLang="en-US" i="1" dirty="0" smtClean="0">
                              <a:latin typeface="Cambria Math" panose="02040503050406030204" pitchFamily="18" charset="0"/>
                            </a:rPr>
                            <m:t> ⊕</m:t>
                          </m:r>
                          <m:r>
                            <a:rPr lang="zh-CN" altLang="en-US" i="1" dirty="0" smtClean="0">
                              <a:latin typeface="Cambria Math" panose="02040503050406030204" pitchFamily="18" charset="0"/>
                            </a:rPr>
                            <m:t>𝑆𝑤𝑎𝑝</m:t>
                          </m:r>
                          <m:d>
                            <m:dPr>
                              <m:ctrlPr>
                                <a:rPr lang="zh-CN" altLang="en-US" i="1" dirty="0" smtClean="0">
                                  <a:latin typeface="Cambria Math" panose="02040503050406030204" pitchFamily="18" charset="0"/>
                                </a:rPr>
                              </m:ctrlPr>
                            </m:dPr>
                            <m:e>
                              <m:r>
                                <a:rPr lang="en-US" altLang="zh-CN" b="0" i="1" dirty="0" smtClean="0">
                                  <a:latin typeface="Cambria Math" panose="02040503050406030204" pitchFamily="18" charset="0"/>
                                </a:rPr>
                                <m:t>1</m:t>
                              </m:r>
                              <m:r>
                                <a:rPr lang="zh-CN" altLang="en-US" i="1" dirty="0" smtClean="0">
                                  <a:latin typeface="Cambria Math" panose="02040503050406030204" pitchFamily="18" charset="0"/>
                                </a:rPr>
                                <m:t>,</m:t>
                              </m:r>
                              <m:r>
                                <a:rPr lang="en-US" altLang="zh-CN" b="0" i="1" dirty="0" smtClean="0">
                                  <a:latin typeface="Cambria Math" panose="02040503050406030204" pitchFamily="18" charset="0"/>
                                </a:rPr>
                                <m:t>6</m:t>
                              </m:r>
                            </m:e>
                          </m:d>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 </m:t>
                      </m:r>
                      <m:r>
                        <a:rPr lang="zh-CN" altLang="en-US" i="1" dirty="0" smtClean="0">
                          <a:latin typeface="Cambria Math" panose="02040503050406030204" pitchFamily="18" charset="0"/>
                        </a:rPr>
                        <m:t>𝑓</m:t>
                      </m:r>
                      <m:d>
                        <m:dPr>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𝑋</m:t>
                          </m:r>
                          <m:r>
                            <a:rPr lang="zh-CN" altLang="en-US" i="1" dirty="0" smtClean="0">
                              <a:latin typeface="Cambria Math" panose="02040503050406030204" pitchFamily="18" charset="0"/>
                            </a:rPr>
                            <m:t> ∪</m:t>
                          </m:r>
                          <m:d>
                            <m:dPr>
                              <m:begChr m:val="{"/>
                              <m:endChr m:val="}"/>
                              <m:ctrlPr>
                                <a:rPr lang="zh-CN" altLang="en-US" i="1" dirty="0" smtClean="0">
                                  <a:latin typeface="Cambria Math" panose="02040503050406030204" pitchFamily="18" charset="0"/>
                                </a:rPr>
                              </m:ctrlPr>
                            </m:dPr>
                            <m:e>
                              <m:r>
                                <a:rPr lang="en-US" altLang="zh-CN" b="0" i="1" dirty="0" smtClean="0">
                                  <a:latin typeface="Cambria Math" panose="02040503050406030204" pitchFamily="18" charset="0"/>
                                </a:rPr>
                                <m:t>6</m:t>
                              </m:r>
                            </m:e>
                          </m:d>
                        </m:e>
                      </m:d>
                      <m:r>
                        <a:rPr lang="zh-CN" altLang="en-US"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𝛿</m:t>
                          </m:r>
                        </m:e>
                        <m:sub>
                          <m:r>
                            <a:rPr lang="en-US" altLang="zh-CN" b="0" i="1" dirty="0" smtClean="0">
                              <a:latin typeface="Cambria Math" panose="02040503050406030204" pitchFamily="18" charset="0"/>
                            </a:rPr>
                            <m:t>6</m:t>
                          </m:r>
                        </m:sub>
                      </m:sSub>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0</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1</m:t>
                      </m:r>
                    </m:oMath>
                  </m:oMathPara>
                </a14:m>
                <a:endParaRPr lang="en-US" altLang="zh-CN" b="0" dirty="0"/>
              </a:p>
              <a:p>
                <a:endParaRPr lang="en-US" altLang="zh-CN" b="0" dirty="0"/>
              </a:p>
            </p:txBody>
          </p:sp>
        </mc:Choice>
        <mc:Fallback xmlns="">
          <p:sp>
            <p:nvSpPr>
              <p:cNvPr id="36" name="矩形 35">
                <a:extLst>
                  <a:ext uri="{FF2B5EF4-FFF2-40B4-BE49-F238E27FC236}">
                    <a16:creationId xmlns:a16="http://schemas.microsoft.com/office/drawing/2014/main" id="{8180DDBB-A308-4019-9B74-AB082F1AE30A}"/>
                  </a:ext>
                </a:extLst>
              </p:cNvPr>
              <p:cNvSpPr>
                <a:spLocks noRot="1" noChangeAspect="1" noMove="1" noResize="1" noEditPoints="1" noAdjustHandles="1" noChangeArrowheads="1" noChangeShapeType="1" noTextEdit="1"/>
              </p:cNvSpPr>
              <p:nvPr/>
            </p:nvSpPr>
            <p:spPr>
              <a:xfrm>
                <a:off x="6683661" y="2494431"/>
                <a:ext cx="2325186" cy="12582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26B6B828-346C-4105-953C-344EB777B4C6}"/>
                  </a:ext>
                </a:extLst>
              </p:cNvPr>
              <p:cNvSpPr/>
              <p:nvPr/>
            </p:nvSpPr>
            <p:spPr>
              <a:xfrm>
                <a:off x="6714346" y="5170747"/>
                <a:ext cx="2306529" cy="1258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𝑓</m:t>
                      </m:r>
                      <m:d>
                        <m:dPr>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𝑋</m:t>
                          </m:r>
                          <m:r>
                            <a:rPr lang="zh-CN" altLang="en-US" i="1" dirty="0" smtClean="0">
                              <a:latin typeface="Cambria Math" panose="02040503050406030204" pitchFamily="18" charset="0"/>
                            </a:rPr>
                            <m:t> ⊕</m:t>
                          </m:r>
                          <m:r>
                            <a:rPr lang="zh-CN" altLang="en-US" i="1" dirty="0" smtClean="0">
                              <a:latin typeface="Cambria Math" panose="02040503050406030204" pitchFamily="18" charset="0"/>
                            </a:rPr>
                            <m:t>𝑆𝑤𝑎𝑝</m:t>
                          </m:r>
                          <m:d>
                            <m:dPr>
                              <m:ctrlPr>
                                <a:rPr lang="zh-CN" altLang="en-US" i="1" dirty="0" smtClean="0">
                                  <a:latin typeface="Cambria Math" panose="02040503050406030204" pitchFamily="18" charset="0"/>
                                </a:rPr>
                              </m:ctrlPr>
                            </m:dPr>
                            <m:e>
                              <m:r>
                                <a:rPr lang="en-US" altLang="zh-CN" b="0" i="1" dirty="0" smtClean="0">
                                  <a:latin typeface="Cambria Math" panose="02040503050406030204" pitchFamily="18" charset="0"/>
                                </a:rPr>
                                <m:t>1</m:t>
                              </m:r>
                              <m:r>
                                <a:rPr lang="zh-CN" altLang="en-US" i="1" dirty="0" smtClean="0">
                                  <a:latin typeface="Cambria Math" panose="02040503050406030204" pitchFamily="18" charset="0"/>
                                </a:rPr>
                                <m:t>,</m:t>
                              </m:r>
                              <m:r>
                                <a:rPr lang="en-US" altLang="zh-CN" b="0" i="1" dirty="0" smtClean="0">
                                  <a:latin typeface="Cambria Math" panose="02040503050406030204" pitchFamily="18" charset="0"/>
                                </a:rPr>
                                <m:t>4</m:t>
                              </m:r>
                            </m:e>
                          </m:d>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 </m:t>
                      </m:r>
                      <m:r>
                        <a:rPr lang="zh-CN" altLang="en-US" i="1" dirty="0" smtClean="0">
                          <a:latin typeface="Cambria Math" panose="02040503050406030204" pitchFamily="18" charset="0"/>
                        </a:rPr>
                        <m:t>𝑓</m:t>
                      </m:r>
                      <m:d>
                        <m:dPr>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𝑋</m:t>
                          </m:r>
                          <m:r>
                            <a:rPr lang="zh-CN" altLang="en-US" i="1" dirty="0" smtClean="0">
                              <a:latin typeface="Cambria Math" panose="02040503050406030204" pitchFamily="18" charset="0"/>
                            </a:rPr>
                            <m:t> ∪</m:t>
                          </m:r>
                          <m:d>
                            <m:dPr>
                              <m:begChr m:val="{"/>
                              <m:endChr m:val="}"/>
                              <m:ctrlPr>
                                <a:rPr lang="zh-CN" altLang="en-US" i="1" dirty="0" smtClean="0">
                                  <a:latin typeface="Cambria Math" panose="02040503050406030204" pitchFamily="18" charset="0"/>
                                </a:rPr>
                              </m:ctrlPr>
                            </m:dPr>
                            <m:e>
                              <m:r>
                                <a:rPr lang="en-US" altLang="zh-CN" b="0" i="1" dirty="0" smtClean="0">
                                  <a:latin typeface="Cambria Math" panose="02040503050406030204" pitchFamily="18" charset="0"/>
                                </a:rPr>
                                <m:t>4</m:t>
                              </m:r>
                            </m:e>
                          </m:d>
                        </m:e>
                      </m:d>
                      <m:r>
                        <a:rPr lang="zh-CN" altLang="en-US"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𝛿</m:t>
                          </m:r>
                        </m:e>
                        <m:sub>
                          <m:r>
                            <a:rPr lang="en-US" altLang="zh-CN" b="0" i="1" dirty="0" smtClean="0">
                              <a:latin typeface="Cambria Math" panose="02040503050406030204" pitchFamily="18" charset="0"/>
                            </a:rPr>
                            <m:t>4</m:t>
                          </m:r>
                        </m:sub>
                      </m:sSub>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0</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2</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2</m:t>
                      </m:r>
                    </m:oMath>
                  </m:oMathPara>
                </a14:m>
                <a:endParaRPr lang="en-US" altLang="zh-CN" b="0" dirty="0"/>
              </a:p>
              <a:p>
                <a:endParaRPr lang="en-US" altLang="zh-CN" b="0" dirty="0"/>
              </a:p>
            </p:txBody>
          </p:sp>
        </mc:Choice>
        <mc:Fallback xmlns="">
          <p:sp>
            <p:nvSpPr>
              <p:cNvPr id="37" name="矩形 36">
                <a:extLst>
                  <a:ext uri="{FF2B5EF4-FFF2-40B4-BE49-F238E27FC236}">
                    <a16:creationId xmlns:a16="http://schemas.microsoft.com/office/drawing/2014/main" id="{26B6B828-346C-4105-953C-344EB777B4C6}"/>
                  </a:ext>
                </a:extLst>
              </p:cNvPr>
              <p:cNvSpPr>
                <a:spLocks noRot="1" noChangeAspect="1" noMove="1" noResize="1" noEditPoints="1" noAdjustHandles="1" noChangeArrowheads="1" noChangeShapeType="1" noTextEdit="1"/>
              </p:cNvSpPr>
              <p:nvPr/>
            </p:nvSpPr>
            <p:spPr>
              <a:xfrm>
                <a:off x="6714346" y="5170747"/>
                <a:ext cx="2306529" cy="125829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8" name="内容占位符 10">
                <a:extLst>
                  <a:ext uri="{FF2B5EF4-FFF2-40B4-BE49-F238E27FC236}">
                    <a16:creationId xmlns:a16="http://schemas.microsoft.com/office/drawing/2014/main" id="{AB86D365-425F-419B-AF6C-144A8BC08BAE}"/>
                  </a:ext>
                </a:extLst>
              </p:cNvPr>
              <p:cNvGraphicFramePr>
                <a:graphicFrameLocks/>
              </p:cNvGraphicFramePr>
              <p:nvPr>
                <p:extLst>
                  <p:ext uri="{D42A27DB-BD31-4B8C-83A1-F6EECF244321}">
                    <p14:modId xmlns:p14="http://schemas.microsoft.com/office/powerpoint/2010/main" val="2292277146"/>
                  </p:ext>
                </p:extLst>
              </p:nvPr>
            </p:nvGraphicFramePr>
            <p:xfrm>
              <a:off x="812800" y="4084319"/>
              <a:ext cx="1099946" cy="2560320"/>
            </p:xfrm>
            <a:graphic>
              <a:graphicData uri="http://schemas.openxmlformats.org/drawingml/2006/table">
                <a:tbl>
                  <a:tblPr firstRow="1" bandRow="1">
                    <a:tableStyleId>{5C22544A-7EE6-4342-B048-85BDC9FD1C3A}</a:tableStyleId>
                  </a:tblPr>
                  <a:tblGrid>
                    <a:gridCol w="549973">
                      <a:extLst>
                        <a:ext uri="{9D8B030D-6E8A-4147-A177-3AD203B41FA5}">
                          <a16:colId xmlns:a16="http://schemas.microsoft.com/office/drawing/2014/main" val="20000"/>
                        </a:ext>
                      </a:extLst>
                    </a:gridCol>
                    <a:gridCol w="549973">
                      <a:extLst>
                        <a:ext uri="{9D8B030D-6E8A-4147-A177-3AD203B41FA5}">
                          <a16:colId xmlns:a16="http://schemas.microsoft.com/office/drawing/2014/main" val="20001"/>
                        </a:ext>
                      </a:extLst>
                    </a:gridCol>
                  </a:tblGrid>
                  <a:tr h="334960">
                    <a:tc>
                      <a:txBody>
                        <a:bodyPr/>
                        <a:lstStyle/>
                        <a:p>
                          <a:pPr algn="ctr">
                            <a:lnSpc>
                              <a:spcPct val="90000"/>
                            </a:lnSpc>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𝒊</m:t>
                                </m:r>
                              </m:oMath>
                            </m:oMathPara>
                          </a14:m>
                          <a:endParaRPr lang="zh-CN" altLang="en-US" sz="2000" dirty="0"/>
                        </a:p>
                      </a:txBody>
                      <a:tcPr/>
                    </a:tc>
                    <a:tc>
                      <a:txBody>
                        <a:bodyPr/>
                        <a:lstStyle/>
                        <a:p>
                          <a:pPr algn="ctr">
                            <a:lnSpc>
                              <a:spcPct val="90000"/>
                            </a:lnSpc>
                          </a:pP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𝜹</m:t>
                                  </m:r>
                                </m:e>
                                <m:sub>
                                  <m:r>
                                    <a:rPr lang="en-US" altLang="zh-CN" sz="2000" b="1" i="1" smtClean="0">
                                      <a:latin typeface="Cambria Math" panose="02040503050406030204" pitchFamily="18" charset="0"/>
                                    </a:rPr>
                                    <m:t>𝒊</m:t>
                                  </m:r>
                                </m:sub>
                              </m:sSub>
                            </m:oMath>
                          </a14:m>
                          <a:r>
                            <a:rPr lang="en-US" altLang="zh-CN" sz="2000" dirty="0"/>
                            <a:t>’</a:t>
                          </a:r>
                          <a:endParaRPr lang="zh-CN" altLang="en-US" sz="2000" dirty="0"/>
                        </a:p>
                      </a:txBody>
                      <a:tcPr/>
                    </a:tc>
                    <a:extLst>
                      <a:ext uri="{0D108BD9-81ED-4DB2-BD59-A6C34878D82A}">
                        <a16:rowId xmlns:a16="http://schemas.microsoft.com/office/drawing/2014/main" val="10000"/>
                      </a:ext>
                    </a:extLst>
                  </a:tr>
                  <a:tr h="334960">
                    <a:tc>
                      <a:txBody>
                        <a:bodyPr/>
                        <a:lstStyle/>
                        <a:p>
                          <a:pPr algn="ctr">
                            <a:lnSpc>
                              <a:spcPct val="90000"/>
                            </a:lnSpc>
                          </a:pPr>
                          <a:r>
                            <a:rPr lang="en-US" altLang="zh-CN" sz="2000" dirty="0">
                              <a:solidFill>
                                <a:schemeClr val="accent1">
                                  <a:lumMod val="50000"/>
                                </a:schemeClr>
                              </a:solidFill>
                            </a:rPr>
                            <a:t>1</a:t>
                          </a:r>
                          <a:endParaRPr lang="zh-CN" altLang="en-US" sz="2000" dirty="0">
                            <a:solidFill>
                              <a:schemeClr val="accent1">
                                <a:lumMod val="50000"/>
                              </a:schemeClr>
                            </a:solidFill>
                          </a:endParaRPr>
                        </a:p>
                      </a:txBody>
                      <a:tcPr/>
                    </a:tc>
                    <a:tc>
                      <a:txBody>
                        <a:bodyPr/>
                        <a:lstStyle/>
                        <a:p>
                          <a:pPr algn="ctr">
                            <a:lnSpc>
                              <a:spcPct val="90000"/>
                            </a:lnSpc>
                          </a:pPr>
                          <a:r>
                            <a:rPr lang="en-US" altLang="zh-CN" sz="2000" dirty="0">
                              <a:solidFill>
                                <a:schemeClr val="accent1">
                                  <a:lumMod val="50000"/>
                                </a:schemeClr>
                              </a:solidFill>
                            </a:rPr>
                            <a:t>1</a:t>
                          </a:r>
                          <a:endParaRPr lang="zh-CN" altLang="en-US" sz="2000" dirty="0">
                            <a:solidFill>
                              <a:schemeClr val="accent1">
                                <a:lumMod val="50000"/>
                              </a:schemeClr>
                            </a:solidFill>
                          </a:endParaRPr>
                        </a:p>
                      </a:txBody>
                      <a:tcPr/>
                    </a:tc>
                    <a:extLst>
                      <a:ext uri="{0D108BD9-81ED-4DB2-BD59-A6C34878D82A}">
                        <a16:rowId xmlns:a16="http://schemas.microsoft.com/office/drawing/2014/main" val="10001"/>
                      </a:ext>
                    </a:extLst>
                  </a:tr>
                  <a:tr h="334960">
                    <a:tc>
                      <a:txBody>
                        <a:bodyPr/>
                        <a:lstStyle/>
                        <a:p>
                          <a:pPr algn="ctr">
                            <a:lnSpc>
                              <a:spcPct val="90000"/>
                            </a:lnSpc>
                          </a:pPr>
                          <a:r>
                            <a:rPr lang="en-US" altLang="zh-CN" sz="2000" dirty="0"/>
                            <a:t>2</a:t>
                          </a:r>
                          <a:endParaRPr lang="zh-CN" altLang="en-US" sz="2000" dirty="0"/>
                        </a:p>
                      </a:txBody>
                      <a:tcPr/>
                    </a:tc>
                    <a:tc>
                      <a:txBody>
                        <a:bodyPr/>
                        <a:lstStyle/>
                        <a:p>
                          <a:pPr algn="ctr">
                            <a:lnSpc>
                              <a:spcPct val="90000"/>
                            </a:lnSpc>
                          </a:pPr>
                          <a:r>
                            <a:rPr lang="en-US" altLang="zh-CN" sz="2000" dirty="0">
                              <a:solidFill>
                                <a:schemeClr val="tx1">
                                  <a:lumMod val="95000"/>
                                  <a:lumOff val="5000"/>
                                </a:schemeClr>
                              </a:solidFill>
                            </a:rPr>
                            <a:t>1</a:t>
                          </a:r>
                          <a:endParaRPr lang="zh-CN" altLang="en-US" sz="2000" dirty="0">
                            <a:solidFill>
                              <a:schemeClr val="tx1">
                                <a:lumMod val="95000"/>
                                <a:lumOff val="5000"/>
                              </a:schemeClr>
                            </a:solidFill>
                          </a:endParaRPr>
                        </a:p>
                      </a:txBody>
                      <a:tcPr/>
                    </a:tc>
                    <a:extLst>
                      <a:ext uri="{0D108BD9-81ED-4DB2-BD59-A6C34878D82A}">
                        <a16:rowId xmlns:a16="http://schemas.microsoft.com/office/drawing/2014/main" val="10002"/>
                      </a:ext>
                    </a:extLst>
                  </a:tr>
                  <a:tr h="334960">
                    <a:tc>
                      <a:txBody>
                        <a:bodyPr/>
                        <a:lstStyle/>
                        <a:p>
                          <a:pPr algn="ctr">
                            <a:lnSpc>
                              <a:spcPct val="90000"/>
                            </a:lnSpc>
                          </a:pPr>
                          <a:r>
                            <a:rPr lang="en-US" altLang="zh-CN" sz="2000" dirty="0"/>
                            <a:t>3</a:t>
                          </a:r>
                          <a:endParaRPr lang="zh-CN" altLang="en-US" sz="2000" dirty="0"/>
                        </a:p>
                      </a:txBody>
                      <a:tcPr/>
                    </a:tc>
                    <a:tc>
                      <a:txBody>
                        <a:bodyPr/>
                        <a:lstStyle/>
                        <a:p>
                          <a:pPr algn="ctr">
                            <a:lnSpc>
                              <a:spcPct val="90000"/>
                            </a:lnSpc>
                          </a:pPr>
                          <a:r>
                            <a:rPr lang="en-US" altLang="zh-CN" sz="2000" dirty="0"/>
                            <a:t>0</a:t>
                          </a:r>
                          <a:endParaRPr lang="zh-CN" altLang="en-US" sz="2000" dirty="0"/>
                        </a:p>
                      </a:txBody>
                      <a:tcPr/>
                    </a:tc>
                    <a:extLst>
                      <a:ext uri="{0D108BD9-81ED-4DB2-BD59-A6C34878D82A}">
                        <a16:rowId xmlns:a16="http://schemas.microsoft.com/office/drawing/2014/main" val="10003"/>
                      </a:ext>
                    </a:extLst>
                  </a:tr>
                  <a:tr h="334960">
                    <a:tc>
                      <a:txBody>
                        <a:bodyPr/>
                        <a:lstStyle/>
                        <a:p>
                          <a:pPr algn="ctr">
                            <a:lnSpc>
                              <a:spcPct val="90000"/>
                            </a:lnSpc>
                          </a:pPr>
                          <a:r>
                            <a:rPr lang="en-US" altLang="zh-CN" sz="2000" dirty="0">
                              <a:solidFill>
                                <a:srgbClr val="C00000"/>
                              </a:solidFill>
                            </a:rPr>
                            <a:t>4</a:t>
                          </a:r>
                          <a:endParaRPr lang="zh-CN" altLang="en-US" sz="2000" dirty="0">
                            <a:solidFill>
                              <a:srgbClr val="C00000"/>
                            </a:solidFill>
                          </a:endParaRPr>
                        </a:p>
                      </a:txBody>
                      <a:tcPr/>
                    </a:tc>
                    <a:tc>
                      <a:txBody>
                        <a:bodyPr/>
                        <a:lstStyle/>
                        <a:p>
                          <a:pPr algn="ctr">
                            <a:lnSpc>
                              <a:spcPct val="90000"/>
                            </a:lnSpc>
                          </a:pP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4"/>
                      </a:ext>
                    </a:extLst>
                  </a:tr>
                  <a:tr h="334960">
                    <a:tc>
                      <a:txBody>
                        <a:bodyPr/>
                        <a:lstStyle/>
                        <a:p>
                          <a:pPr algn="ctr">
                            <a:lnSpc>
                              <a:spcPct val="90000"/>
                            </a:lnSpc>
                          </a:pPr>
                          <a:r>
                            <a:rPr lang="en-US" altLang="zh-CN" sz="2000" dirty="0"/>
                            <a:t>5</a:t>
                          </a:r>
                          <a:endParaRPr lang="zh-CN" altLang="en-US" sz="2000" dirty="0"/>
                        </a:p>
                      </a:txBody>
                      <a:tcPr/>
                    </a:tc>
                    <a:tc>
                      <a:txBody>
                        <a:bodyPr/>
                        <a:lstStyle/>
                        <a:p>
                          <a:pPr algn="ctr">
                            <a:lnSpc>
                              <a:spcPct val="90000"/>
                            </a:lnSpc>
                          </a:pPr>
                          <a:r>
                            <a:rPr lang="en-US" altLang="zh-CN" sz="2000" dirty="0"/>
                            <a:t>0</a:t>
                          </a:r>
                          <a:endParaRPr lang="zh-CN" altLang="en-US" sz="2000" dirty="0"/>
                        </a:p>
                      </a:txBody>
                      <a:tcPr/>
                    </a:tc>
                    <a:extLst>
                      <a:ext uri="{0D108BD9-81ED-4DB2-BD59-A6C34878D82A}">
                        <a16:rowId xmlns:a16="http://schemas.microsoft.com/office/drawing/2014/main" val="10005"/>
                      </a:ext>
                    </a:extLst>
                  </a:tr>
                  <a:tr h="334960">
                    <a:tc>
                      <a:txBody>
                        <a:bodyPr/>
                        <a:lstStyle/>
                        <a:p>
                          <a:pPr algn="ctr">
                            <a:lnSpc>
                              <a:spcPct val="90000"/>
                            </a:lnSpc>
                          </a:pPr>
                          <a:r>
                            <a:rPr lang="en-US" altLang="zh-CN" sz="2000" dirty="0">
                              <a:solidFill>
                                <a:srgbClr val="C00000"/>
                              </a:solidFill>
                            </a:rPr>
                            <a:t>6</a:t>
                          </a:r>
                          <a:endParaRPr lang="zh-CN" altLang="en-US" sz="2000" dirty="0">
                            <a:solidFill>
                              <a:srgbClr val="C00000"/>
                            </a:solidFill>
                          </a:endParaRPr>
                        </a:p>
                      </a:txBody>
                      <a:tcPr/>
                    </a:tc>
                    <a:tc>
                      <a:txBody>
                        <a:bodyPr/>
                        <a:lstStyle/>
                        <a:p>
                          <a:pPr algn="ctr">
                            <a:lnSpc>
                              <a:spcPct val="90000"/>
                            </a:lnSpc>
                          </a:pPr>
                          <a:r>
                            <a:rPr lang="en-US" altLang="zh-CN" sz="2000" dirty="0">
                              <a:solidFill>
                                <a:schemeClr val="accent6">
                                  <a:lumMod val="75000"/>
                                </a:schemeClr>
                              </a:solidFill>
                            </a:rPr>
                            <a:t>1</a:t>
                          </a:r>
                          <a:endParaRPr lang="zh-CN" altLang="en-US" sz="2000" dirty="0">
                            <a:solidFill>
                              <a:schemeClr val="accent6">
                                <a:lumMod val="75000"/>
                              </a:schemeClr>
                            </a:solidFill>
                          </a:endParaRPr>
                        </a:p>
                      </a:txBody>
                      <a:tcPr/>
                    </a:tc>
                    <a:extLst>
                      <a:ext uri="{0D108BD9-81ED-4DB2-BD59-A6C34878D82A}">
                        <a16:rowId xmlns:a16="http://schemas.microsoft.com/office/drawing/2014/main" val="10006"/>
                      </a:ext>
                    </a:extLst>
                  </a:tr>
                </a:tbl>
              </a:graphicData>
            </a:graphic>
          </p:graphicFrame>
        </mc:Choice>
        <mc:Fallback xmlns="">
          <p:graphicFrame>
            <p:nvGraphicFramePr>
              <p:cNvPr id="38" name="内容占位符 10">
                <a:extLst>
                  <a:ext uri="{FF2B5EF4-FFF2-40B4-BE49-F238E27FC236}">
                    <a16:creationId xmlns:a16="http://schemas.microsoft.com/office/drawing/2014/main" id="{AB86D365-425F-419B-AF6C-144A8BC08BAE}"/>
                  </a:ext>
                </a:extLst>
              </p:cNvPr>
              <p:cNvGraphicFramePr>
                <a:graphicFrameLocks/>
              </p:cNvGraphicFramePr>
              <p:nvPr>
                <p:extLst>
                  <p:ext uri="{D42A27DB-BD31-4B8C-83A1-F6EECF244321}">
                    <p14:modId xmlns:p14="http://schemas.microsoft.com/office/powerpoint/2010/main" val="2292277146"/>
                  </p:ext>
                </p:extLst>
              </p:nvPr>
            </p:nvGraphicFramePr>
            <p:xfrm>
              <a:off x="812800" y="4084319"/>
              <a:ext cx="1099946" cy="2560320"/>
            </p:xfrm>
            <a:graphic>
              <a:graphicData uri="http://schemas.openxmlformats.org/drawingml/2006/table">
                <a:tbl>
                  <a:tblPr firstRow="1" bandRow="1">
                    <a:tableStyleId>{5C22544A-7EE6-4342-B048-85BDC9FD1C3A}</a:tableStyleId>
                  </a:tblPr>
                  <a:tblGrid>
                    <a:gridCol w="549973">
                      <a:extLst>
                        <a:ext uri="{9D8B030D-6E8A-4147-A177-3AD203B41FA5}">
                          <a16:colId xmlns:a16="http://schemas.microsoft.com/office/drawing/2014/main" val="20000"/>
                        </a:ext>
                      </a:extLst>
                    </a:gridCol>
                    <a:gridCol w="549973">
                      <a:extLst>
                        <a:ext uri="{9D8B030D-6E8A-4147-A177-3AD203B41FA5}">
                          <a16:colId xmlns:a16="http://schemas.microsoft.com/office/drawing/2014/main" val="20001"/>
                        </a:ext>
                      </a:extLst>
                    </a:gridCol>
                  </a:tblGrid>
                  <a:tr h="365760">
                    <a:tc>
                      <a:txBody>
                        <a:bodyPr/>
                        <a:lstStyle/>
                        <a:p>
                          <a:endParaRPr lang="zh-CN"/>
                        </a:p>
                      </a:txBody>
                      <a:tcPr>
                        <a:blipFill>
                          <a:blip r:embed="rId6"/>
                          <a:stretch>
                            <a:fillRect l="-1099" t="-15000" r="-103297" b="-631667"/>
                          </a:stretch>
                        </a:blipFill>
                      </a:tcPr>
                    </a:tc>
                    <a:tc>
                      <a:txBody>
                        <a:bodyPr/>
                        <a:lstStyle/>
                        <a:p>
                          <a:endParaRPr lang="zh-CN"/>
                        </a:p>
                      </a:txBody>
                      <a:tcPr>
                        <a:blipFill>
                          <a:blip r:embed="rId6"/>
                          <a:stretch>
                            <a:fillRect l="-102222" t="-15000" r="-4444" b="-631667"/>
                          </a:stretch>
                        </a:blipFill>
                      </a:tcPr>
                    </a:tc>
                    <a:extLst>
                      <a:ext uri="{0D108BD9-81ED-4DB2-BD59-A6C34878D82A}">
                        <a16:rowId xmlns:a16="http://schemas.microsoft.com/office/drawing/2014/main" val="10000"/>
                      </a:ext>
                    </a:extLst>
                  </a:tr>
                  <a:tr h="365760">
                    <a:tc>
                      <a:txBody>
                        <a:bodyPr/>
                        <a:lstStyle/>
                        <a:p>
                          <a:pPr algn="ctr">
                            <a:lnSpc>
                              <a:spcPct val="90000"/>
                            </a:lnSpc>
                          </a:pPr>
                          <a:r>
                            <a:rPr lang="en-US" altLang="zh-CN" sz="2000" dirty="0">
                              <a:solidFill>
                                <a:schemeClr val="accent1">
                                  <a:lumMod val="50000"/>
                                </a:schemeClr>
                              </a:solidFill>
                            </a:rPr>
                            <a:t>1</a:t>
                          </a:r>
                          <a:endParaRPr lang="zh-CN" altLang="en-US" sz="2000" dirty="0">
                            <a:solidFill>
                              <a:schemeClr val="accent1">
                                <a:lumMod val="50000"/>
                              </a:schemeClr>
                            </a:solidFill>
                          </a:endParaRPr>
                        </a:p>
                      </a:txBody>
                      <a:tcPr/>
                    </a:tc>
                    <a:tc>
                      <a:txBody>
                        <a:bodyPr/>
                        <a:lstStyle/>
                        <a:p>
                          <a:pPr algn="ctr">
                            <a:lnSpc>
                              <a:spcPct val="90000"/>
                            </a:lnSpc>
                          </a:pPr>
                          <a:r>
                            <a:rPr lang="en-US" altLang="zh-CN" sz="2000" dirty="0">
                              <a:solidFill>
                                <a:schemeClr val="accent1">
                                  <a:lumMod val="50000"/>
                                </a:schemeClr>
                              </a:solidFill>
                            </a:rPr>
                            <a:t>1</a:t>
                          </a:r>
                          <a:endParaRPr lang="zh-CN" altLang="en-US" sz="2000" dirty="0">
                            <a:solidFill>
                              <a:schemeClr val="accent1">
                                <a:lumMod val="50000"/>
                              </a:schemeClr>
                            </a:solidFill>
                          </a:endParaRPr>
                        </a:p>
                      </a:txBody>
                      <a:tcPr/>
                    </a:tc>
                    <a:extLst>
                      <a:ext uri="{0D108BD9-81ED-4DB2-BD59-A6C34878D82A}">
                        <a16:rowId xmlns:a16="http://schemas.microsoft.com/office/drawing/2014/main" val="10001"/>
                      </a:ext>
                    </a:extLst>
                  </a:tr>
                  <a:tr h="365760">
                    <a:tc>
                      <a:txBody>
                        <a:bodyPr/>
                        <a:lstStyle/>
                        <a:p>
                          <a:pPr algn="ctr">
                            <a:lnSpc>
                              <a:spcPct val="90000"/>
                            </a:lnSpc>
                          </a:pPr>
                          <a:r>
                            <a:rPr lang="en-US" altLang="zh-CN" sz="2000" dirty="0"/>
                            <a:t>2</a:t>
                          </a:r>
                          <a:endParaRPr lang="zh-CN" altLang="en-US" sz="2000" dirty="0"/>
                        </a:p>
                      </a:txBody>
                      <a:tcPr/>
                    </a:tc>
                    <a:tc>
                      <a:txBody>
                        <a:bodyPr/>
                        <a:lstStyle/>
                        <a:p>
                          <a:pPr algn="ctr">
                            <a:lnSpc>
                              <a:spcPct val="90000"/>
                            </a:lnSpc>
                          </a:pPr>
                          <a:r>
                            <a:rPr lang="en-US" altLang="zh-CN" sz="2000" dirty="0">
                              <a:solidFill>
                                <a:schemeClr val="tx1">
                                  <a:lumMod val="95000"/>
                                  <a:lumOff val="5000"/>
                                </a:schemeClr>
                              </a:solidFill>
                            </a:rPr>
                            <a:t>1</a:t>
                          </a:r>
                          <a:endParaRPr lang="zh-CN" altLang="en-US" sz="2000" dirty="0">
                            <a:solidFill>
                              <a:schemeClr val="tx1">
                                <a:lumMod val="95000"/>
                                <a:lumOff val="5000"/>
                              </a:schemeClr>
                            </a:solidFill>
                          </a:endParaRPr>
                        </a:p>
                      </a:txBody>
                      <a:tcPr/>
                    </a:tc>
                    <a:extLst>
                      <a:ext uri="{0D108BD9-81ED-4DB2-BD59-A6C34878D82A}">
                        <a16:rowId xmlns:a16="http://schemas.microsoft.com/office/drawing/2014/main" val="10002"/>
                      </a:ext>
                    </a:extLst>
                  </a:tr>
                  <a:tr h="365760">
                    <a:tc>
                      <a:txBody>
                        <a:bodyPr/>
                        <a:lstStyle/>
                        <a:p>
                          <a:pPr algn="ctr">
                            <a:lnSpc>
                              <a:spcPct val="90000"/>
                            </a:lnSpc>
                          </a:pPr>
                          <a:r>
                            <a:rPr lang="en-US" altLang="zh-CN" sz="2000" dirty="0"/>
                            <a:t>3</a:t>
                          </a:r>
                          <a:endParaRPr lang="zh-CN" altLang="en-US" sz="2000" dirty="0"/>
                        </a:p>
                      </a:txBody>
                      <a:tcPr/>
                    </a:tc>
                    <a:tc>
                      <a:txBody>
                        <a:bodyPr/>
                        <a:lstStyle/>
                        <a:p>
                          <a:pPr algn="ctr">
                            <a:lnSpc>
                              <a:spcPct val="90000"/>
                            </a:lnSpc>
                          </a:pPr>
                          <a:r>
                            <a:rPr lang="en-US" altLang="zh-CN" sz="2000" dirty="0"/>
                            <a:t>0</a:t>
                          </a:r>
                          <a:endParaRPr lang="zh-CN" altLang="en-US" sz="2000" dirty="0"/>
                        </a:p>
                      </a:txBody>
                      <a:tcPr/>
                    </a:tc>
                    <a:extLst>
                      <a:ext uri="{0D108BD9-81ED-4DB2-BD59-A6C34878D82A}">
                        <a16:rowId xmlns:a16="http://schemas.microsoft.com/office/drawing/2014/main" val="10003"/>
                      </a:ext>
                    </a:extLst>
                  </a:tr>
                  <a:tr h="365760">
                    <a:tc>
                      <a:txBody>
                        <a:bodyPr/>
                        <a:lstStyle/>
                        <a:p>
                          <a:pPr algn="ctr">
                            <a:lnSpc>
                              <a:spcPct val="90000"/>
                            </a:lnSpc>
                          </a:pPr>
                          <a:r>
                            <a:rPr lang="en-US" altLang="zh-CN" sz="2000" dirty="0">
                              <a:solidFill>
                                <a:srgbClr val="C00000"/>
                              </a:solidFill>
                            </a:rPr>
                            <a:t>4</a:t>
                          </a:r>
                          <a:endParaRPr lang="zh-CN" altLang="en-US" sz="2000" dirty="0">
                            <a:solidFill>
                              <a:srgbClr val="C00000"/>
                            </a:solidFill>
                          </a:endParaRPr>
                        </a:p>
                      </a:txBody>
                      <a:tcPr/>
                    </a:tc>
                    <a:tc>
                      <a:txBody>
                        <a:bodyPr/>
                        <a:lstStyle/>
                        <a:p>
                          <a:pPr algn="ctr">
                            <a:lnSpc>
                              <a:spcPct val="90000"/>
                            </a:lnSpc>
                          </a:pP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4"/>
                      </a:ext>
                    </a:extLst>
                  </a:tr>
                  <a:tr h="365760">
                    <a:tc>
                      <a:txBody>
                        <a:bodyPr/>
                        <a:lstStyle/>
                        <a:p>
                          <a:pPr algn="ctr">
                            <a:lnSpc>
                              <a:spcPct val="90000"/>
                            </a:lnSpc>
                          </a:pPr>
                          <a:r>
                            <a:rPr lang="en-US" altLang="zh-CN" sz="2000" dirty="0"/>
                            <a:t>5</a:t>
                          </a:r>
                          <a:endParaRPr lang="zh-CN" altLang="en-US" sz="2000" dirty="0"/>
                        </a:p>
                      </a:txBody>
                      <a:tcPr/>
                    </a:tc>
                    <a:tc>
                      <a:txBody>
                        <a:bodyPr/>
                        <a:lstStyle/>
                        <a:p>
                          <a:pPr algn="ctr">
                            <a:lnSpc>
                              <a:spcPct val="90000"/>
                            </a:lnSpc>
                          </a:pPr>
                          <a:r>
                            <a:rPr lang="en-US" altLang="zh-CN" sz="2000" dirty="0"/>
                            <a:t>0</a:t>
                          </a:r>
                          <a:endParaRPr lang="zh-CN" altLang="en-US" sz="2000" dirty="0"/>
                        </a:p>
                      </a:txBody>
                      <a:tcPr/>
                    </a:tc>
                    <a:extLst>
                      <a:ext uri="{0D108BD9-81ED-4DB2-BD59-A6C34878D82A}">
                        <a16:rowId xmlns:a16="http://schemas.microsoft.com/office/drawing/2014/main" val="10005"/>
                      </a:ext>
                    </a:extLst>
                  </a:tr>
                  <a:tr h="365760">
                    <a:tc>
                      <a:txBody>
                        <a:bodyPr/>
                        <a:lstStyle/>
                        <a:p>
                          <a:pPr algn="ctr">
                            <a:lnSpc>
                              <a:spcPct val="90000"/>
                            </a:lnSpc>
                          </a:pPr>
                          <a:r>
                            <a:rPr lang="en-US" altLang="zh-CN" sz="2000" dirty="0">
                              <a:solidFill>
                                <a:srgbClr val="C00000"/>
                              </a:solidFill>
                            </a:rPr>
                            <a:t>6</a:t>
                          </a:r>
                          <a:endParaRPr lang="zh-CN" altLang="en-US" sz="2000" dirty="0">
                            <a:solidFill>
                              <a:srgbClr val="C00000"/>
                            </a:solidFill>
                          </a:endParaRPr>
                        </a:p>
                      </a:txBody>
                      <a:tcPr/>
                    </a:tc>
                    <a:tc>
                      <a:txBody>
                        <a:bodyPr/>
                        <a:lstStyle/>
                        <a:p>
                          <a:pPr algn="ctr">
                            <a:lnSpc>
                              <a:spcPct val="90000"/>
                            </a:lnSpc>
                          </a:pPr>
                          <a:r>
                            <a:rPr lang="en-US" altLang="zh-CN" sz="2000" dirty="0">
                              <a:solidFill>
                                <a:schemeClr val="accent6">
                                  <a:lumMod val="75000"/>
                                </a:schemeClr>
                              </a:solidFill>
                            </a:rPr>
                            <a:t>1</a:t>
                          </a:r>
                          <a:endParaRPr lang="zh-CN" altLang="en-US" sz="2000" dirty="0">
                            <a:solidFill>
                              <a:schemeClr val="accent6">
                                <a:lumMod val="75000"/>
                              </a:schemeClr>
                            </a:solidFill>
                          </a:endParaRPr>
                        </a:p>
                      </a:txBody>
                      <a:tcPr/>
                    </a:tc>
                    <a:extLst>
                      <a:ext uri="{0D108BD9-81ED-4DB2-BD59-A6C34878D82A}">
                        <a16:rowId xmlns:a16="http://schemas.microsoft.com/office/drawing/2014/main" val="10006"/>
                      </a:ext>
                    </a:extLst>
                  </a:tr>
                </a:tbl>
              </a:graphicData>
            </a:graphic>
          </p:graphicFrame>
        </mc:Fallback>
      </mc:AlternateContent>
      <p:pic>
        <p:nvPicPr>
          <p:cNvPr id="39" name="图片 38">
            <a:extLst>
              <a:ext uri="{FF2B5EF4-FFF2-40B4-BE49-F238E27FC236}">
                <a16:creationId xmlns:a16="http://schemas.microsoft.com/office/drawing/2014/main" id="{9CA866C2-BD98-4A79-BE11-247CB424C123}"/>
              </a:ext>
            </a:extLst>
          </p:cNvPr>
          <p:cNvPicPr>
            <a:picLocks noChangeAspect="1"/>
          </p:cNvPicPr>
          <p:nvPr/>
        </p:nvPicPr>
        <p:blipFill>
          <a:blip r:embed="rId7"/>
          <a:stretch>
            <a:fillRect/>
          </a:stretch>
        </p:blipFill>
        <p:spPr>
          <a:xfrm>
            <a:off x="308996" y="1463171"/>
            <a:ext cx="3728371" cy="2512936"/>
          </a:xfrm>
          <a:prstGeom prst="rect">
            <a:avLst/>
          </a:prstGeom>
        </p:spPr>
      </p:pic>
      <p:pic>
        <p:nvPicPr>
          <p:cNvPr id="40" name="图片 39">
            <a:extLst>
              <a:ext uri="{FF2B5EF4-FFF2-40B4-BE49-F238E27FC236}">
                <a16:creationId xmlns:a16="http://schemas.microsoft.com/office/drawing/2014/main" id="{DB9F9319-B989-47FB-85F1-4B0B419CCF51}"/>
              </a:ext>
            </a:extLst>
          </p:cNvPr>
          <p:cNvPicPr>
            <a:picLocks noChangeAspect="1"/>
          </p:cNvPicPr>
          <p:nvPr/>
        </p:nvPicPr>
        <p:blipFill>
          <a:blip r:embed="rId8"/>
          <a:stretch>
            <a:fillRect/>
          </a:stretch>
        </p:blipFill>
        <p:spPr>
          <a:xfrm>
            <a:off x="4131819" y="1621086"/>
            <a:ext cx="2812760" cy="2463234"/>
          </a:xfrm>
          <a:prstGeom prst="rect">
            <a:avLst/>
          </a:prstGeom>
        </p:spPr>
      </p:pic>
      <p:pic>
        <p:nvPicPr>
          <p:cNvPr id="41" name="图片 40">
            <a:extLst>
              <a:ext uri="{FF2B5EF4-FFF2-40B4-BE49-F238E27FC236}">
                <a16:creationId xmlns:a16="http://schemas.microsoft.com/office/drawing/2014/main" id="{C670F82F-A509-45EF-8789-BB43719D2728}"/>
              </a:ext>
            </a:extLst>
          </p:cNvPr>
          <p:cNvPicPr>
            <a:picLocks noChangeAspect="1"/>
          </p:cNvPicPr>
          <p:nvPr/>
        </p:nvPicPr>
        <p:blipFill>
          <a:blip r:embed="rId9"/>
          <a:stretch>
            <a:fillRect/>
          </a:stretch>
        </p:blipFill>
        <p:spPr>
          <a:xfrm>
            <a:off x="4321403" y="4201598"/>
            <a:ext cx="2572376" cy="2110164"/>
          </a:xfrm>
          <a:prstGeom prst="rect">
            <a:avLst/>
          </a:prstGeom>
        </p:spPr>
      </p:pic>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3E7DD4A2-C1B1-48E9-A334-4BE20C75B2BE}"/>
                  </a:ext>
                </a:extLst>
              </p:cNvPr>
              <p:cNvSpPr txBox="1"/>
              <p:nvPr/>
            </p:nvSpPr>
            <p:spPr>
              <a:xfrm>
                <a:off x="1947542" y="5615227"/>
                <a:ext cx="17135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i="1" dirty="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e>
                      </m:d>
                      <m:r>
                        <a:rPr lang="en-US" altLang="zh-CN" b="0" i="1" smtClean="0">
                          <a:latin typeface="Cambria Math" panose="02040503050406030204" pitchFamily="18" charset="0"/>
                        </a:rPr>
                        <m:t>=0</m:t>
                      </m:r>
                    </m:oMath>
                  </m:oMathPara>
                </a14:m>
                <a:endParaRPr lang="zh-CN" altLang="en-US" dirty="0"/>
              </a:p>
            </p:txBody>
          </p:sp>
        </mc:Choice>
        <mc:Fallback xmlns="">
          <p:sp>
            <p:nvSpPr>
              <p:cNvPr id="42" name="文本框 41">
                <a:extLst>
                  <a:ext uri="{FF2B5EF4-FFF2-40B4-BE49-F238E27FC236}">
                    <a16:creationId xmlns:a16="http://schemas.microsoft.com/office/drawing/2014/main" id="{3E7DD4A2-C1B1-48E9-A334-4BE20C75B2BE}"/>
                  </a:ext>
                </a:extLst>
              </p:cNvPr>
              <p:cNvSpPr txBox="1">
                <a:spLocks noRot="1" noChangeAspect="1" noMove="1" noResize="1" noEditPoints="1" noAdjustHandles="1" noChangeArrowheads="1" noChangeShapeType="1" noTextEdit="1"/>
              </p:cNvSpPr>
              <p:nvPr/>
            </p:nvSpPr>
            <p:spPr>
              <a:xfrm>
                <a:off x="1947542" y="5615227"/>
                <a:ext cx="1713546" cy="369332"/>
              </a:xfrm>
              <a:prstGeom prst="rect">
                <a:avLst/>
              </a:prstGeom>
              <a:blipFill>
                <a:blip r:embed="rId10"/>
                <a:stretch>
                  <a:fillRect b="-14754"/>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270BB69E-A593-40BF-8101-28D96BC612D8}"/>
              </a:ext>
            </a:extLst>
          </p:cNvPr>
          <p:cNvSpPr/>
          <p:nvPr/>
        </p:nvSpPr>
        <p:spPr>
          <a:xfrm>
            <a:off x="4082990" y="1621086"/>
            <a:ext cx="2810790" cy="46906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084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E74494BB-44A0-4DF5-A9CA-E764B28E0168}"/>
              </a:ext>
            </a:extLst>
          </p:cNvPr>
          <p:cNvSpPr/>
          <p:nvPr/>
        </p:nvSpPr>
        <p:spPr bwMode="auto">
          <a:xfrm>
            <a:off x="174202" y="304800"/>
            <a:ext cx="8651834" cy="635176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50000"/>
              </a:lnSpc>
            </a:pPr>
            <a:r>
              <a:rPr lang="zh-CN" altLang="en-US" sz="2200" dirty="0">
                <a:latin typeface="微软雅黑" panose="020B0503020204020204" pitchFamily="34" charset="-122"/>
                <a:ea typeface="微软雅黑" panose="020B0503020204020204" pitchFamily="34" charset="-122"/>
              </a:rPr>
              <a:t>添加节点后形成</a:t>
            </a:r>
            <a:r>
              <a:rPr lang="en-US" altLang="zh-CN" sz="2200" dirty="0">
                <a:latin typeface="微软雅黑" panose="020B0503020204020204" pitchFamily="34" charset="-122"/>
                <a:ea typeface="微软雅黑" panose="020B0503020204020204" pitchFamily="34" charset="-122"/>
              </a:rPr>
              <a:t>p+1</a:t>
            </a:r>
            <a:r>
              <a:rPr lang="zh-CN" altLang="en-US" sz="2200" dirty="0">
                <a:latin typeface="微软雅黑" panose="020B0503020204020204" pitchFamily="34" charset="-122"/>
                <a:ea typeface="微软雅黑" panose="020B0503020204020204" pitchFamily="34" charset="-122"/>
              </a:rPr>
              <a:t>个中心的中间解，需要依次</a:t>
            </a:r>
            <a:r>
              <a:rPr lang="zh-CN" altLang="en-US" sz="2200" dirty="0">
                <a:solidFill>
                  <a:srgbClr val="FF0000"/>
                </a:solidFill>
                <a:latin typeface="微软雅黑" panose="020B0503020204020204" pitchFamily="34" charset="-122"/>
                <a:ea typeface="微软雅黑" panose="020B0503020204020204" pitchFamily="34" charset="-122"/>
              </a:rPr>
              <a:t>试探删除</a:t>
            </a:r>
            <a:r>
              <a:rPr lang="zh-CN" altLang="en-US" sz="2200" dirty="0">
                <a:latin typeface="微软雅黑" panose="020B0503020204020204" pitchFamily="34" charset="-122"/>
                <a:ea typeface="微软雅黑" panose="020B0503020204020204" pitchFamily="34" charset="-122"/>
              </a:rPr>
              <a:t>原始的中心节点</a:t>
            </a:r>
            <a:r>
              <a:rPr lang="en-US" altLang="zh-CN" sz="2200" dirty="0">
                <a:latin typeface="微软雅黑" panose="020B0503020204020204" pitchFamily="34" charset="-122"/>
                <a:ea typeface="微软雅黑" panose="020B0503020204020204" pitchFamily="34" charset="-122"/>
              </a:rPr>
              <a:t>4,6</a:t>
            </a:r>
            <a:r>
              <a:rPr lang="zh-CN" altLang="en-US" sz="2200" dirty="0">
                <a:latin typeface="微软雅黑" panose="020B0503020204020204" pitchFamily="34" charset="-122"/>
                <a:ea typeface="微软雅黑" panose="020B0503020204020204" pitchFamily="34" charset="-122"/>
              </a:rPr>
              <a:t>，寻找最优的交换对。</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5" name="右箭头 4">
            <a:extLst>
              <a:ext uri="{FF2B5EF4-FFF2-40B4-BE49-F238E27FC236}">
                <a16:creationId xmlns:a16="http://schemas.microsoft.com/office/drawing/2014/main" id="{86B57C11-7E64-4EDC-9747-83C52308801B}"/>
              </a:ext>
            </a:extLst>
          </p:cNvPr>
          <p:cNvSpPr/>
          <p:nvPr/>
        </p:nvSpPr>
        <p:spPr>
          <a:xfrm>
            <a:off x="3369225" y="3752724"/>
            <a:ext cx="583727" cy="331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38" name="内容占位符 10">
                <a:extLst>
                  <a:ext uri="{FF2B5EF4-FFF2-40B4-BE49-F238E27FC236}">
                    <a16:creationId xmlns:a16="http://schemas.microsoft.com/office/drawing/2014/main" id="{AB86D365-425F-419B-AF6C-144A8BC08BAE}"/>
                  </a:ext>
                </a:extLst>
              </p:cNvPr>
              <p:cNvGraphicFramePr>
                <a:graphicFrameLocks/>
              </p:cNvGraphicFramePr>
              <p:nvPr>
                <p:extLst>
                  <p:ext uri="{D42A27DB-BD31-4B8C-83A1-F6EECF244321}">
                    <p14:modId xmlns:p14="http://schemas.microsoft.com/office/powerpoint/2010/main" val="1221221165"/>
                  </p:ext>
                </p:extLst>
              </p:nvPr>
            </p:nvGraphicFramePr>
            <p:xfrm>
              <a:off x="812800" y="4084319"/>
              <a:ext cx="1099946" cy="2560320"/>
            </p:xfrm>
            <a:graphic>
              <a:graphicData uri="http://schemas.openxmlformats.org/drawingml/2006/table">
                <a:tbl>
                  <a:tblPr firstRow="1" bandRow="1">
                    <a:tableStyleId>{5C22544A-7EE6-4342-B048-85BDC9FD1C3A}</a:tableStyleId>
                  </a:tblPr>
                  <a:tblGrid>
                    <a:gridCol w="549973">
                      <a:extLst>
                        <a:ext uri="{9D8B030D-6E8A-4147-A177-3AD203B41FA5}">
                          <a16:colId xmlns:a16="http://schemas.microsoft.com/office/drawing/2014/main" val="20000"/>
                        </a:ext>
                      </a:extLst>
                    </a:gridCol>
                    <a:gridCol w="549973">
                      <a:extLst>
                        <a:ext uri="{9D8B030D-6E8A-4147-A177-3AD203B41FA5}">
                          <a16:colId xmlns:a16="http://schemas.microsoft.com/office/drawing/2014/main" val="20001"/>
                        </a:ext>
                      </a:extLst>
                    </a:gridCol>
                  </a:tblGrid>
                  <a:tr h="334960">
                    <a:tc>
                      <a:txBody>
                        <a:bodyPr/>
                        <a:lstStyle/>
                        <a:p>
                          <a:pPr algn="ctr">
                            <a:lnSpc>
                              <a:spcPct val="90000"/>
                            </a:lnSpc>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𝒊</m:t>
                                </m:r>
                              </m:oMath>
                            </m:oMathPara>
                          </a14:m>
                          <a:endParaRPr lang="zh-CN" altLang="en-US" sz="2000" dirty="0"/>
                        </a:p>
                      </a:txBody>
                      <a:tcPr/>
                    </a:tc>
                    <a:tc>
                      <a:txBody>
                        <a:bodyPr/>
                        <a:lstStyle/>
                        <a:p>
                          <a:pPr algn="ctr">
                            <a:lnSpc>
                              <a:spcPct val="90000"/>
                            </a:lnSpc>
                          </a:pP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𝜹</m:t>
                                  </m:r>
                                </m:e>
                                <m:sub>
                                  <m:r>
                                    <a:rPr lang="en-US" altLang="zh-CN" sz="2000" b="1" i="1" smtClean="0">
                                      <a:latin typeface="Cambria Math" panose="02040503050406030204" pitchFamily="18" charset="0"/>
                                    </a:rPr>
                                    <m:t>𝒊</m:t>
                                  </m:r>
                                </m:sub>
                              </m:sSub>
                            </m:oMath>
                          </a14:m>
                          <a:r>
                            <a:rPr lang="en-US" altLang="zh-CN" sz="2000" dirty="0"/>
                            <a:t>’</a:t>
                          </a:r>
                          <a:endParaRPr lang="zh-CN" altLang="en-US" sz="2000" dirty="0"/>
                        </a:p>
                      </a:txBody>
                      <a:tcPr/>
                    </a:tc>
                    <a:extLst>
                      <a:ext uri="{0D108BD9-81ED-4DB2-BD59-A6C34878D82A}">
                        <a16:rowId xmlns:a16="http://schemas.microsoft.com/office/drawing/2014/main" val="10000"/>
                      </a:ext>
                    </a:extLst>
                  </a:tr>
                  <a:tr h="334960">
                    <a:tc>
                      <a:txBody>
                        <a:bodyPr/>
                        <a:lstStyle/>
                        <a:p>
                          <a:pPr algn="ctr">
                            <a:lnSpc>
                              <a:spcPct val="90000"/>
                            </a:lnSpc>
                          </a:pPr>
                          <a:r>
                            <a:rPr lang="en-US" altLang="zh-CN" sz="2000" dirty="0">
                              <a:solidFill>
                                <a:schemeClr val="tx1"/>
                              </a:solidFill>
                            </a:rPr>
                            <a:t>1</a:t>
                          </a:r>
                          <a:endParaRPr lang="zh-CN" altLang="en-US" sz="2000" dirty="0">
                            <a:solidFill>
                              <a:schemeClr val="tx1"/>
                            </a:solidFill>
                          </a:endParaRPr>
                        </a:p>
                      </a:txBody>
                      <a:tcPr/>
                    </a:tc>
                    <a:tc>
                      <a:txBody>
                        <a:bodyPr/>
                        <a:lstStyle/>
                        <a:p>
                          <a:pPr algn="ctr">
                            <a:lnSpc>
                              <a:spcPct val="90000"/>
                            </a:lnSpc>
                          </a:pPr>
                          <a:r>
                            <a:rPr lang="en-US" altLang="zh-CN" sz="2000" dirty="0">
                              <a:solidFill>
                                <a:schemeClr val="tx1"/>
                              </a:solidFill>
                            </a:rPr>
                            <a:t>1</a:t>
                          </a:r>
                          <a:endParaRPr lang="zh-CN" altLang="en-US" sz="2000" dirty="0">
                            <a:solidFill>
                              <a:schemeClr val="tx1"/>
                            </a:solidFill>
                          </a:endParaRPr>
                        </a:p>
                      </a:txBody>
                      <a:tcPr/>
                    </a:tc>
                    <a:extLst>
                      <a:ext uri="{0D108BD9-81ED-4DB2-BD59-A6C34878D82A}">
                        <a16:rowId xmlns:a16="http://schemas.microsoft.com/office/drawing/2014/main" val="10001"/>
                      </a:ext>
                    </a:extLst>
                  </a:tr>
                  <a:tr h="334960">
                    <a:tc>
                      <a:txBody>
                        <a:bodyPr/>
                        <a:lstStyle/>
                        <a:p>
                          <a:pPr algn="ctr">
                            <a:lnSpc>
                              <a:spcPct val="90000"/>
                            </a:lnSpc>
                          </a:pPr>
                          <a:r>
                            <a:rPr lang="en-US" altLang="zh-CN" sz="2000" dirty="0">
                              <a:solidFill>
                                <a:schemeClr val="accent1">
                                  <a:lumMod val="75000"/>
                                </a:schemeClr>
                              </a:solidFill>
                            </a:rPr>
                            <a:t>2</a:t>
                          </a:r>
                          <a:endParaRPr lang="zh-CN" altLang="en-US" sz="2000" dirty="0">
                            <a:solidFill>
                              <a:schemeClr val="accent1">
                                <a:lumMod val="75000"/>
                              </a:schemeClr>
                            </a:solidFill>
                          </a:endParaRPr>
                        </a:p>
                      </a:txBody>
                      <a:tcPr/>
                    </a:tc>
                    <a:tc>
                      <a:txBody>
                        <a:bodyPr/>
                        <a:lstStyle/>
                        <a:p>
                          <a:pPr algn="ctr">
                            <a:lnSpc>
                              <a:spcPct val="90000"/>
                            </a:lnSpc>
                          </a:pPr>
                          <a:r>
                            <a:rPr lang="en-US" altLang="zh-CN" sz="2000" dirty="0">
                              <a:solidFill>
                                <a:schemeClr val="accent1">
                                  <a:lumMod val="75000"/>
                                </a:schemeClr>
                              </a:solidFill>
                            </a:rPr>
                            <a:t>1</a:t>
                          </a:r>
                          <a:endParaRPr lang="zh-CN" altLang="en-US" sz="2000" dirty="0">
                            <a:solidFill>
                              <a:schemeClr val="accent1">
                                <a:lumMod val="75000"/>
                              </a:schemeClr>
                            </a:solidFill>
                          </a:endParaRPr>
                        </a:p>
                      </a:txBody>
                      <a:tcPr/>
                    </a:tc>
                    <a:extLst>
                      <a:ext uri="{0D108BD9-81ED-4DB2-BD59-A6C34878D82A}">
                        <a16:rowId xmlns:a16="http://schemas.microsoft.com/office/drawing/2014/main" val="10002"/>
                      </a:ext>
                    </a:extLst>
                  </a:tr>
                  <a:tr h="334960">
                    <a:tc>
                      <a:txBody>
                        <a:bodyPr/>
                        <a:lstStyle/>
                        <a:p>
                          <a:pPr algn="ctr">
                            <a:lnSpc>
                              <a:spcPct val="90000"/>
                            </a:lnSpc>
                          </a:pPr>
                          <a:r>
                            <a:rPr lang="en-US" altLang="zh-CN" sz="2000" dirty="0"/>
                            <a:t>3</a:t>
                          </a:r>
                          <a:endParaRPr lang="zh-CN" altLang="en-US" sz="2000" dirty="0"/>
                        </a:p>
                      </a:txBody>
                      <a:tcPr/>
                    </a:tc>
                    <a:tc>
                      <a:txBody>
                        <a:bodyPr/>
                        <a:lstStyle/>
                        <a:p>
                          <a:pPr algn="ctr">
                            <a:lnSpc>
                              <a:spcPct val="90000"/>
                            </a:lnSpc>
                          </a:pPr>
                          <a:r>
                            <a:rPr lang="en-US" altLang="zh-CN" sz="2000" dirty="0"/>
                            <a:t>0</a:t>
                          </a:r>
                          <a:endParaRPr lang="zh-CN" altLang="en-US" sz="2000" dirty="0"/>
                        </a:p>
                      </a:txBody>
                      <a:tcPr/>
                    </a:tc>
                    <a:extLst>
                      <a:ext uri="{0D108BD9-81ED-4DB2-BD59-A6C34878D82A}">
                        <a16:rowId xmlns:a16="http://schemas.microsoft.com/office/drawing/2014/main" val="10003"/>
                      </a:ext>
                    </a:extLst>
                  </a:tr>
                  <a:tr h="334960">
                    <a:tc>
                      <a:txBody>
                        <a:bodyPr/>
                        <a:lstStyle/>
                        <a:p>
                          <a:pPr algn="ctr">
                            <a:lnSpc>
                              <a:spcPct val="90000"/>
                            </a:lnSpc>
                          </a:pPr>
                          <a:r>
                            <a:rPr lang="en-US" altLang="zh-CN" sz="2000" dirty="0">
                              <a:solidFill>
                                <a:srgbClr val="C00000"/>
                              </a:solidFill>
                            </a:rPr>
                            <a:t>4</a:t>
                          </a:r>
                          <a:endParaRPr lang="zh-CN" altLang="en-US" sz="2000" dirty="0">
                            <a:solidFill>
                              <a:srgbClr val="C00000"/>
                            </a:solidFill>
                          </a:endParaRPr>
                        </a:p>
                      </a:txBody>
                      <a:tcPr/>
                    </a:tc>
                    <a:tc>
                      <a:txBody>
                        <a:bodyPr/>
                        <a:lstStyle/>
                        <a:p>
                          <a:pPr algn="ctr">
                            <a:lnSpc>
                              <a:spcPct val="90000"/>
                            </a:lnSpc>
                          </a:pP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4"/>
                      </a:ext>
                    </a:extLst>
                  </a:tr>
                  <a:tr h="334960">
                    <a:tc>
                      <a:txBody>
                        <a:bodyPr/>
                        <a:lstStyle/>
                        <a:p>
                          <a:pPr algn="ctr">
                            <a:lnSpc>
                              <a:spcPct val="90000"/>
                            </a:lnSpc>
                          </a:pPr>
                          <a:r>
                            <a:rPr lang="en-US" altLang="zh-CN" sz="2000" dirty="0"/>
                            <a:t>5</a:t>
                          </a:r>
                          <a:endParaRPr lang="zh-CN" altLang="en-US" sz="2000" dirty="0"/>
                        </a:p>
                      </a:txBody>
                      <a:tcPr/>
                    </a:tc>
                    <a:tc>
                      <a:txBody>
                        <a:bodyPr/>
                        <a:lstStyle/>
                        <a:p>
                          <a:pPr algn="ctr">
                            <a:lnSpc>
                              <a:spcPct val="90000"/>
                            </a:lnSpc>
                          </a:pPr>
                          <a:r>
                            <a:rPr lang="en-US" altLang="zh-CN" sz="2000" dirty="0"/>
                            <a:t>0</a:t>
                          </a:r>
                          <a:endParaRPr lang="zh-CN" altLang="en-US" sz="2000" dirty="0"/>
                        </a:p>
                      </a:txBody>
                      <a:tcPr/>
                    </a:tc>
                    <a:extLst>
                      <a:ext uri="{0D108BD9-81ED-4DB2-BD59-A6C34878D82A}">
                        <a16:rowId xmlns:a16="http://schemas.microsoft.com/office/drawing/2014/main" val="10005"/>
                      </a:ext>
                    </a:extLst>
                  </a:tr>
                  <a:tr h="334960">
                    <a:tc>
                      <a:txBody>
                        <a:bodyPr/>
                        <a:lstStyle/>
                        <a:p>
                          <a:pPr algn="ctr">
                            <a:lnSpc>
                              <a:spcPct val="90000"/>
                            </a:lnSpc>
                          </a:pPr>
                          <a:r>
                            <a:rPr lang="en-US" altLang="zh-CN" sz="2000" dirty="0">
                              <a:solidFill>
                                <a:srgbClr val="C00000"/>
                              </a:solidFill>
                            </a:rPr>
                            <a:t>6</a:t>
                          </a:r>
                          <a:endParaRPr lang="zh-CN" altLang="en-US" sz="2000" dirty="0">
                            <a:solidFill>
                              <a:srgbClr val="C00000"/>
                            </a:solidFill>
                          </a:endParaRPr>
                        </a:p>
                      </a:txBody>
                      <a:tcPr/>
                    </a:tc>
                    <a:tc>
                      <a:txBody>
                        <a:bodyPr/>
                        <a:lstStyle/>
                        <a:p>
                          <a:pPr algn="ctr">
                            <a:lnSpc>
                              <a:spcPct val="90000"/>
                            </a:lnSpc>
                          </a:pPr>
                          <a:r>
                            <a:rPr lang="en-US" altLang="zh-CN" sz="2000" dirty="0">
                              <a:solidFill>
                                <a:schemeClr val="accent6">
                                  <a:lumMod val="75000"/>
                                </a:schemeClr>
                              </a:solidFill>
                            </a:rPr>
                            <a:t>0</a:t>
                          </a:r>
                          <a:endParaRPr lang="zh-CN" altLang="en-US" sz="2000" dirty="0">
                            <a:solidFill>
                              <a:schemeClr val="accent6">
                                <a:lumMod val="75000"/>
                              </a:schemeClr>
                            </a:solidFill>
                          </a:endParaRPr>
                        </a:p>
                      </a:txBody>
                      <a:tcPr/>
                    </a:tc>
                    <a:extLst>
                      <a:ext uri="{0D108BD9-81ED-4DB2-BD59-A6C34878D82A}">
                        <a16:rowId xmlns:a16="http://schemas.microsoft.com/office/drawing/2014/main" val="10006"/>
                      </a:ext>
                    </a:extLst>
                  </a:tr>
                </a:tbl>
              </a:graphicData>
            </a:graphic>
          </p:graphicFrame>
        </mc:Choice>
        <mc:Fallback xmlns="">
          <p:graphicFrame>
            <p:nvGraphicFramePr>
              <p:cNvPr id="38" name="内容占位符 10">
                <a:extLst>
                  <a:ext uri="{FF2B5EF4-FFF2-40B4-BE49-F238E27FC236}">
                    <a16:creationId xmlns:a16="http://schemas.microsoft.com/office/drawing/2014/main" id="{AB86D365-425F-419B-AF6C-144A8BC08BAE}"/>
                  </a:ext>
                </a:extLst>
              </p:cNvPr>
              <p:cNvGraphicFramePr>
                <a:graphicFrameLocks/>
              </p:cNvGraphicFramePr>
              <p:nvPr>
                <p:extLst>
                  <p:ext uri="{D42A27DB-BD31-4B8C-83A1-F6EECF244321}">
                    <p14:modId xmlns:p14="http://schemas.microsoft.com/office/powerpoint/2010/main" val="1221221165"/>
                  </p:ext>
                </p:extLst>
              </p:nvPr>
            </p:nvGraphicFramePr>
            <p:xfrm>
              <a:off x="812800" y="4084319"/>
              <a:ext cx="1099946" cy="2560320"/>
            </p:xfrm>
            <a:graphic>
              <a:graphicData uri="http://schemas.openxmlformats.org/drawingml/2006/table">
                <a:tbl>
                  <a:tblPr firstRow="1" bandRow="1">
                    <a:tableStyleId>{5C22544A-7EE6-4342-B048-85BDC9FD1C3A}</a:tableStyleId>
                  </a:tblPr>
                  <a:tblGrid>
                    <a:gridCol w="549973">
                      <a:extLst>
                        <a:ext uri="{9D8B030D-6E8A-4147-A177-3AD203B41FA5}">
                          <a16:colId xmlns:a16="http://schemas.microsoft.com/office/drawing/2014/main" val="20000"/>
                        </a:ext>
                      </a:extLst>
                    </a:gridCol>
                    <a:gridCol w="549973">
                      <a:extLst>
                        <a:ext uri="{9D8B030D-6E8A-4147-A177-3AD203B41FA5}">
                          <a16:colId xmlns:a16="http://schemas.microsoft.com/office/drawing/2014/main" val="20001"/>
                        </a:ext>
                      </a:extLst>
                    </a:gridCol>
                  </a:tblGrid>
                  <a:tr h="365760">
                    <a:tc>
                      <a:txBody>
                        <a:bodyPr/>
                        <a:lstStyle/>
                        <a:p>
                          <a:endParaRPr lang="zh-CN"/>
                        </a:p>
                      </a:txBody>
                      <a:tcPr>
                        <a:blipFill>
                          <a:blip r:embed="rId3"/>
                          <a:stretch>
                            <a:fillRect l="-1099" t="-15000" r="-103297" b="-631667"/>
                          </a:stretch>
                        </a:blipFill>
                      </a:tcPr>
                    </a:tc>
                    <a:tc>
                      <a:txBody>
                        <a:bodyPr/>
                        <a:lstStyle/>
                        <a:p>
                          <a:endParaRPr lang="zh-CN"/>
                        </a:p>
                      </a:txBody>
                      <a:tcPr>
                        <a:blipFill>
                          <a:blip r:embed="rId3"/>
                          <a:stretch>
                            <a:fillRect l="-102222" t="-15000" r="-4444" b="-631667"/>
                          </a:stretch>
                        </a:blipFill>
                      </a:tcPr>
                    </a:tc>
                    <a:extLst>
                      <a:ext uri="{0D108BD9-81ED-4DB2-BD59-A6C34878D82A}">
                        <a16:rowId xmlns:a16="http://schemas.microsoft.com/office/drawing/2014/main" val="10000"/>
                      </a:ext>
                    </a:extLst>
                  </a:tr>
                  <a:tr h="365760">
                    <a:tc>
                      <a:txBody>
                        <a:bodyPr/>
                        <a:lstStyle/>
                        <a:p>
                          <a:pPr algn="ctr">
                            <a:lnSpc>
                              <a:spcPct val="90000"/>
                            </a:lnSpc>
                          </a:pPr>
                          <a:r>
                            <a:rPr lang="en-US" altLang="zh-CN" sz="2000" dirty="0">
                              <a:solidFill>
                                <a:schemeClr val="tx1"/>
                              </a:solidFill>
                            </a:rPr>
                            <a:t>1</a:t>
                          </a:r>
                          <a:endParaRPr lang="zh-CN" altLang="en-US" sz="2000" dirty="0">
                            <a:solidFill>
                              <a:schemeClr val="tx1"/>
                            </a:solidFill>
                          </a:endParaRPr>
                        </a:p>
                      </a:txBody>
                      <a:tcPr/>
                    </a:tc>
                    <a:tc>
                      <a:txBody>
                        <a:bodyPr/>
                        <a:lstStyle/>
                        <a:p>
                          <a:pPr algn="ctr">
                            <a:lnSpc>
                              <a:spcPct val="90000"/>
                            </a:lnSpc>
                          </a:pPr>
                          <a:r>
                            <a:rPr lang="en-US" altLang="zh-CN" sz="2000" dirty="0">
                              <a:solidFill>
                                <a:schemeClr val="tx1"/>
                              </a:solidFill>
                            </a:rPr>
                            <a:t>1</a:t>
                          </a:r>
                          <a:endParaRPr lang="zh-CN" altLang="en-US" sz="2000" dirty="0">
                            <a:solidFill>
                              <a:schemeClr val="tx1"/>
                            </a:solidFill>
                          </a:endParaRPr>
                        </a:p>
                      </a:txBody>
                      <a:tcPr/>
                    </a:tc>
                    <a:extLst>
                      <a:ext uri="{0D108BD9-81ED-4DB2-BD59-A6C34878D82A}">
                        <a16:rowId xmlns:a16="http://schemas.microsoft.com/office/drawing/2014/main" val="10001"/>
                      </a:ext>
                    </a:extLst>
                  </a:tr>
                  <a:tr h="365760">
                    <a:tc>
                      <a:txBody>
                        <a:bodyPr/>
                        <a:lstStyle/>
                        <a:p>
                          <a:pPr algn="ctr">
                            <a:lnSpc>
                              <a:spcPct val="90000"/>
                            </a:lnSpc>
                          </a:pPr>
                          <a:r>
                            <a:rPr lang="en-US" altLang="zh-CN" sz="2000" dirty="0">
                              <a:solidFill>
                                <a:schemeClr val="accent1">
                                  <a:lumMod val="75000"/>
                                </a:schemeClr>
                              </a:solidFill>
                            </a:rPr>
                            <a:t>2</a:t>
                          </a:r>
                          <a:endParaRPr lang="zh-CN" altLang="en-US" sz="2000" dirty="0">
                            <a:solidFill>
                              <a:schemeClr val="accent1">
                                <a:lumMod val="75000"/>
                              </a:schemeClr>
                            </a:solidFill>
                          </a:endParaRPr>
                        </a:p>
                      </a:txBody>
                      <a:tcPr/>
                    </a:tc>
                    <a:tc>
                      <a:txBody>
                        <a:bodyPr/>
                        <a:lstStyle/>
                        <a:p>
                          <a:pPr algn="ctr">
                            <a:lnSpc>
                              <a:spcPct val="90000"/>
                            </a:lnSpc>
                          </a:pPr>
                          <a:r>
                            <a:rPr lang="en-US" altLang="zh-CN" sz="2000" dirty="0">
                              <a:solidFill>
                                <a:schemeClr val="accent1">
                                  <a:lumMod val="75000"/>
                                </a:schemeClr>
                              </a:solidFill>
                            </a:rPr>
                            <a:t>1</a:t>
                          </a:r>
                          <a:endParaRPr lang="zh-CN" altLang="en-US" sz="2000" dirty="0">
                            <a:solidFill>
                              <a:schemeClr val="accent1">
                                <a:lumMod val="75000"/>
                              </a:schemeClr>
                            </a:solidFill>
                          </a:endParaRPr>
                        </a:p>
                      </a:txBody>
                      <a:tcPr/>
                    </a:tc>
                    <a:extLst>
                      <a:ext uri="{0D108BD9-81ED-4DB2-BD59-A6C34878D82A}">
                        <a16:rowId xmlns:a16="http://schemas.microsoft.com/office/drawing/2014/main" val="10002"/>
                      </a:ext>
                    </a:extLst>
                  </a:tr>
                  <a:tr h="365760">
                    <a:tc>
                      <a:txBody>
                        <a:bodyPr/>
                        <a:lstStyle/>
                        <a:p>
                          <a:pPr algn="ctr">
                            <a:lnSpc>
                              <a:spcPct val="90000"/>
                            </a:lnSpc>
                          </a:pPr>
                          <a:r>
                            <a:rPr lang="en-US" altLang="zh-CN" sz="2000" dirty="0"/>
                            <a:t>3</a:t>
                          </a:r>
                          <a:endParaRPr lang="zh-CN" altLang="en-US" sz="2000" dirty="0"/>
                        </a:p>
                      </a:txBody>
                      <a:tcPr/>
                    </a:tc>
                    <a:tc>
                      <a:txBody>
                        <a:bodyPr/>
                        <a:lstStyle/>
                        <a:p>
                          <a:pPr algn="ctr">
                            <a:lnSpc>
                              <a:spcPct val="90000"/>
                            </a:lnSpc>
                          </a:pPr>
                          <a:r>
                            <a:rPr lang="en-US" altLang="zh-CN" sz="2000" dirty="0"/>
                            <a:t>0</a:t>
                          </a:r>
                          <a:endParaRPr lang="zh-CN" altLang="en-US" sz="2000" dirty="0"/>
                        </a:p>
                      </a:txBody>
                      <a:tcPr/>
                    </a:tc>
                    <a:extLst>
                      <a:ext uri="{0D108BD9-81ED-4DB2-BD59-A6C34878D82A}">
                        <a16:rowId xmlns:a16="http://schemas.microsoft.com/office/drawing/2014/main" val="10003"/>
                      </a:ext>
                    </a:extLst>
                  </a:tr>
                  <a:tr h="365760">
                    <a:tc>
                      <a:txBody>
                        <a:bodyPr/>
                        <a:lstStyle/>
                        <a:p>
                          <a:pPr algn="ctr">
                            <a:lnSpc>
                              <a:spcPct val="90000"/>
                            </a:lnSpc>
                          </a:pPr>
                          <a:r>
                            <a:rPr lang="en-US" altLang="zh-CN" sz="2000" dirty="0">
                              <a:solidFill>
                                <a:srgbClr val="C00000"/>
                              </a:solidFill>
                            </a:rPr>
                            <a:t>4</a:t>
                          </a:r>
                          <a:endParaRPr lang="zh-CN" altLang="en-US" sz="2000" dirty="0">
                            <a:solidFill>
                              <a:srgbClr val="C00000"/>
                            </a:solidFill>
                          </a:endParaRPr>
                        </a:p>
                      </a:txBody>
                      <a:tcPr/>
                    </a:tc>
                    <a:tc>
                      <a:txBody>
                        <a:bodyPr/>
                        <a:lstStyle/>
                        <a:p>
                          <a:pPr algn="ctr">
                            <a:lnSpc>
                              <a:spcPct val="90000"/>
                            </a:lnSpc>
                          </a:pP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4"/>
                      </a:ext>
                    </a:extLst>
                  </a:tr>
                  <a:tr h="365760">
                    <a:tc>
                      <a:txBody>
                        <a:bodyPr/>
                        <a:lstStyle/>
                        <a:p>
                          <a:pPr algn="ctr">
                            <a:lnSpc>
                              <a:spcPct val="90000"/>
                            </a:lnSpc>
                          </a:pPr>
                          <a:r>
                            <a:rPr lang="en-US" altLang="zh-CN" sz="2000" dirty="0"/>
                            <a:t>5</a:t>
                          </a:r>
                          <a:endParaRPr lang="zh-CN" altLang="en-US" sz="2000" dirty="0"/>
                        </a:p>
                      </a:txBody>
                      <a:tcPr/>
                    </a:tc>
                    <a:tc>
                      <a:txBody>
                        <a:bodyPr/>
                        <a:lstStyle/>
                        <a:p>
                          <a:pPr algn="ctr">
                            <a:lnSpc>
                              <a:spcPct val="90000"/>
                            </a:lnSpc>
                          </a:pPr>
                          <a:r>
                            <a:rPr lang="en-US" altLang="zh-CN" sz="2000" dirty="0"/>
                            <a:t>0</a:t>
                          </a:r>
                          <a:endParaRPr lang="zh-CN" altLang="en-US" sz="2000" dirty="0"/>
                        </a:p>
                      </a:txBody>
                      <a:tcPr/>
                    </a:tc>
                    <a:extLst>
                      <a:ext uri="{0D108BD9-81ED-4DB2-BD59-A6C34878D82A}">
                        <a16:rowId xmlns:a16="http://schemas.microsoft.com/office/drawing/2014/main" val="10005"/>
                      </a:ext>
                    </a:extLst>
                  </a:tr>
                  <a:tr h="365760">
                    <a:tc>
                      <a:txBody>
                        <a:bodyPr/>
                        <a:lstStyle/>
                        <a:p>
                          <a:pPr algn="ctr">
                            <a:lnSpc>
                              <a:spcPct val="90000"/>
                            </a:lnSpc>
                          </a:pPr>
                          <a:r>
                            <a:rPr lang="en-US" altLang="zh-CN" sz="2000" dirty="0">
                              <a:solidFill>
                                <a:srgbClr val="C00000"/>
                              </a:solidFill>
                            </a:rPr>
                            <a:t>6</a:t>
                          </a:r>
                          <a:endParaRPr lang="zh-CN" altLang="en-US" sz="2000" dirty="0">
                            <a:solidFill>
                              <a:srgbClr val="C00000"/>
                            </a:solidFill>
                          </a:endParaRPr>
                        </a:p>
                      </a:txBody>
                      <a:tcPr/>
                    </a:tc>
                    <a:tc>
                      <a:txBody>
                        <a:bodyPr/>
                        <a:lstStyle/>
                        <a:p>
                          <a:pPr algn="ctr">
                            <a:lnSpc>
                              <a:spcPct val="90000"/>
                            </a:lnSpc>
                          </a:pPr>
                          <a:r>
                            <a:rPr lang="en-US" altLang="zh-CN" sz="2000" dirty="0">
                              <a:solidFill>
                                <a:schemeClr val="accent6">
                                  <a:lumMod val="75000"/>
                                </a:schemeClr>
                              </a:solidFill>
                            </a:rPr>
                            <a:t>0</a:t>
                          </a:r>
                          <a:endParaRPr lang="zh-CN" altLang="en-US" sz="2000" dirty="0">
                            <a:solidFill>
                              <a:schemeClr val="accent6">
                                <a:lumMod val="75000"/>
                              </a:schemeClr>
                            </a:solidFill>
                          </a:endParaRPr>
                        </a:p>
                      </a:txBody>
                      <a:tcPr/>
                    </a:tc>
                    <a:extLst>
                      <a:ext uri="{0D108BD9-81ED-4DB2-BD59-A6C34878D82A}">
                        <a16:rowId xmlns:a16="http://schemas.microsoft.com/office/drawing/2014/main" val="10006"/>
                      </a:ext>
                    </a:extLst>
                  </a:tr>
                </a:tbl>
              </a:graphicData>
            </a:graphic>
          </p:graphicFrame>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3E7DD4A2-C1B1-48E9-A334-4BE20C75B2BE}"/>
                  </a:ext>
                </a:extLst>
              </p:cNvPr>
              <p:cNvSpPr txBox="1"/>
              <p:nvPr/>
            </p:nvSpPr>
            <p:spPr>
              <a:xfrm>
                <a:off x="1947542" y="5615227"/>
                <a:ext cx="17135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i="1" dirty="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2</m:t>
                          </m:r>
                        </m:e>
                      </m:d>
                      <m:r>
                        <a:rPr lang="en-US" altLang="zh-CN" b="0" i="1" smtClean="0">
                          <a:latin typeface="Cambria Math" panose="02040503050406030204" pitchFamily="18" charset="0"/>
                        </a:rPr>
                        <m:t>=0</m:t>
                      </m:r>
                    </m:oMath>
                  </m:oMathPara>
                </a14:m>
                <a:endParaRPr lang="zh-CN" altLang="en-US" dirty="0"/>
              </a:p>
            </p:txBody>
          </p:sp>
        </mc:Choice>
        <mc:Fallback xmlns="">
          <p:sp>
            <p:nvSpPr>
              <p:cNvPr id="42" name="文本框 41">
                <a:extLst>
                  <a:ext uri="{FF2B5EF4-FFF2-40B4-BE49-F238E27FC236}">
                    <a16:creationId xmlns:a16="http://schemas.microsoft.com/office/drawing/2014/main" id="{3E7DD4A2-C1B1-48E9-A334-4BE20C75B2BE}"/>
                  </a:ext>
                </a:extLst>
              </p:cNvPr>
              <p:cNvSpPr txBox="1">
                <a:spLocks noRot="1" noChangeAspect="1" noMove="1" noResize="1" noEditPoints="1" noAdjustHandles="1" noChangeArrowheads="1" noChangeShapeType="1" noTextEdit="1"/>
              </p:cNvSpPr>
              <p:nvPr/>
            </p:nvSpPr>
            <p:spPr>
              <a:xfrm>
                <a:off x="1947542" y="5615227"/>
                <a:ext cx="1713546" cy="369332"/>
              </a:xfrm>
              <a:prstGeom prst="rect">
                <a:avLst/>
              </a:prstGeom>
              <a:blipFill>
                <a:blip r:embed="rId4"/>
                <a:stretch>
                  <a:fillRect b="-14754"/>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270BB69E-A593-40BF-8101-28D96BC612D8}"/>
              </a:ext>
            </a:extLst>
          </p:cNvPr>
          <p:cNvSpPr/>
          <p:nvPr/>
        </p:nvSpPr>
        <p:spPr>
          <a:xfrm>
            <a:off x="4082990" y="1621086"/>
            <a:ext cx="2702316" cy="46906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EFAC9DE5-EAB8-475F-A2DF-24A60E5C8C7C}"/>
              </a:ext>
            </a:extLst>
          </p:cNvPr>
          <p:cNvPicPr>
            <a:picLocks noChangeAspect="1"/>
          </p:cNvPicPr>
          <p:nvPr/>
        </p:nvPicPr>
        <p:blipFill rotWithShape="1">
          <a:blip r:embed="rId5"/>
          <a:srcRect r="22744"/>
          <a:stretch/>
        </p:blipFill>
        <p:spPr>
          <a:xfrm>
            <a:off x="4211179" y="1776797"/>
            <a:ext cx="2565334" cy="2199310"/>
          </a:xfrm>
          <a:prstGeom prst="rect">
            <a:avLst/>
          </a:prstGeom>
        </p:spPr>
      </p:pic>
      <p:pic>
        <p:nvPicPr>
          <p:cNvPr id="15" name="图片 14">
            <a:extLst>
              <a:ext uri="{FF2B5EF4-FFF2-40B4-BE49-F238E27FC236}">
                <a16:creationId xmlns:a16="http://schemas.microsoft.com/office/drawing/2014/main" id="{B7EA2FC4-13BA-4108-98C7-A420F961DC42}"/>
              </a:ext>
            </a:extLst>
          </p:cNvPr>
          <p:cNvPicPr>
            <a:picLocks noChangeAspect="1"/>
          </p:cNvPicPr>
          <p:nvPr/>
        </p:nvPicPr>
        <p:blipFill>
          <a:blip r:embed="rId6"/>
          <a:stretch>
            <a:fillRect/>
          </a:stretch>
        </p:blipFill>
        <p:spPr>
          <a:xfrm>
            <a:off x="4295426" y="4054731"/>
            <a:ext cx="2126641" cy="2045381"/>
          </a:xfrm>
          <a:prstGeom prst="rect">
            <a:avLst/>
          </a:prstGeom>
        </p:spPr>
      </p:pic>
      <p:sp>
        <p:nvSpPr>
          <p:cNvPr id="16" name="文本框 15">
            <a:extLst>
              <a:ext uri="{FF2B5EF4-FFF2-40B4-BE49-F238E27FC236}">
                <a16:creationId xmlns:a16="http://schemas.microsoft.com/office/drawing/2014/main" id="{8E6E9DE0-78AC-4CAB-A3C6-3C5EFF2569AB}"/>
              </a:ext>
            </a:extLst>
          </p:cNvPr>
          <p:cNvSpPr txBox="1"/>
          <p:nvPr/>
        </p:nvSpPr>
        <p:spPr>
          <a:xfrm>
            <a:off x="6904702" y="1998144"/>
            <a:ext cx="1116331" cy="369332"/>
          </a:xfrm>
          <a:prstGeom prst="rect">
            <a:avLst/>
          </a:prstGeom>
          <a:solidFill>
            <a:srgbClr val="FDC69D"/>
          </a:solidFill>
          <a:ln>
            <a:noFill/>
          </a:ln>
        </p:spPr>
        <p:txBody>
          <a:bodyPr wrap="none" rtlCol="0">
            <a:spAutoFit/>
          </a:bodyPr>
          <a:lstStyle/>
          <a:p>
            <a:r>
              <a:rPr lang="en-US" altLang="zh-CN" dirty="0"/>
              <a:t>Swap(2,6)</a:t>
            </a:r>
            <a:endParaRPr lang="zh-CN" altLang="en-US" dirty="0"/>
          </a:p>
        </p:txBody>
      </p:sp>
      <p:sp>
        <p:nvSpPr>
          <p:cNvPr id="17" name="文本框 16">
            <a:extLst>
              <a:ext uri="{FF2B5EF4-FFF2-40B4-BE49-F238E27FC236}">
                <a16:creationId xmlns:a16="http://schemas.microsoft.com/office/drawing/2014/main" id="{8FFDF103-363B-440C-BFB6-545D7BBA6F36}"/>
              </a:ext>
            </a:extLst>
          </p:cNvPr>
          <p:cNvSpPr txBox="1"/>
          <p:nvPr/>
        </p:nvSpPr>
        <p:spPr>
          <a:xfrm>
            <a:off x="6915344" y="4285692"/>
            <a:ext cx="1116331" cy="369332"/>
          </a:xfrm>
          <a:prstGeom prst="rect">
            <a:avLst/>
          </a:prstGeom>
          <a:solidFill>
            <a:schemeClr val="bg1">
              <a:lumMod val="85000"/>
            </a:schemeClr>
          </a:solidFill>
        </p:spPr>
        <p:txBody>
          <a:bodyPr wrap="none" rtlCol="0">
            <a:spAutoFit/>
          </a:bodyPr>
          <a:lstStyle/>
          <a:p>
            <a:r>
              <a:rPr lang="en-US" altLang="zh-CN" dirty="0"/>
              <a:t>Swap(2,4)</a:t>
            </a:r>
            <a:endParaRPr lang="zh-CN" altLang="en-US" dirty="0"/>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1D75B222-B829-4279-AC19-7D6FB4290221}"/>
                  </a:ext>
                </a:extLst>
              </p:cNvPr>
              <p:cNvSpPr/>
              <p:nvPr/>
            </p:nvSpPr>
            <p:spPr>
              <a:xfrm>
                <a:off x="6694152" y="2494431"/>
                <a:ext cx="2325186" cy="12582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𝑓</m:t>
                      </m:r>
                      <m:d>
                        <m:dPr>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𝑋</m:t>
                          </m:r>
                          <m:r>
                            <a:rPr lang="zh-CN" altLang="en-US" i="1" dirty="0" smtClean="0">
                              <a:latin typeface="Cambria Math" panose="02040503050406030204" pitchFamily="18" charset="0"/>
                            </a:rPr>
                            <m:t> ⊕</m:t>
                          </m:r>
                          <m:r>
                            <a:rPr lang="zh-CN" altLang="en-US" i="1" dirty="0" smtClean="0">
                              <a:latin typeface="Cambria Math" panose="02040503050406030204" pitchFamily="18" charset="0"/>
                            </a:rPr>
                            <m:t>𝑆𝑤𝑎𝑝</m:t>
                          </m:r>
                          <m:d>
                            <m:dPr>
                              <m:ctrlPr>
                                <a:rPr lang="zh-CN" altLang="en-US" i="1" dirty="0" smtClean="0">
                                  <a:latin typeface="Cambria Math" panose="02040503050406030204" pitchFamily="18" charset="0"/>
                                </a:rPr>
                              </m:ctrlPr>
                            </m:dPr>
                            <m:e>
                              <m:r>
                                <a:rPr lang="en-US" altLang="zh-CN" b="0" i="1" dirty="0" smtClean="0">
                                  <a:latin typeface="Cambria Math" panose="02040503050406030204" pitchFamily="18" charset="0"/>
                                </a:rPr>
                                <m:t>2</m:t>
                              </m:r>
                              <m:r>
                                <a:rPr lang="zh-CN" altLang="en-US" i="1" dirty="0" smtClean="0">
                                  <a:latin typeface="Cambria Math" panose="02040503050406030204" pitchFamily="18" charset="0"/>
                                </a:rPr>
                                <m:t>,</m:t>
                              </m:r>
                              <m:r>
                                <a:rPr lang="en-US" altLang="zh-CN" b="0" i="1" dirty="0" smtClean="0">
                                  <a:latin typeface="Cambria Math" panose="02040503050406030204" pitchFamily="18" charset="0"/>
                                </a:rPr>
                                <m:t>6</m:t>
                              </m:r>
                            </m:e>
                          </m:d>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 </m:t>
                      </m:r>
                      <m:r>
                        <a:rPr lang="zh-CN" altLang="en-US" i="1" dirty="0" smtClean="0">
                          <a:latin typeface="Cambria Math" panose="02040503050406030204" pitchFamily="18" charset="0"/>
                        </a:rPr>
                        <m:t>𝑓</m:t>
                      </m:r>
                      <m:d>
                        <m:dPr>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𝑋</m:t>
                          </m:r>
                          <m:r>
                            <a:rPr lang="zh-CN" altLang="en-US" i="1" dirty="0" smtClean="0">
                              <a:latin typeface="Cambria Math" panose="02040503050406030204" pitchFamily="18" charset="0"/>
                            </a:rPr>
                            <m:t> ∪</m:t>
                          </m:r>
                          <m:d>
                            <m:dPr>
                              <m:begChr m:val="{"/>
                              <m:endChr m:val="}"/>
                              <m:ctrlPr>
                                <a:rPr lang="zh-CN" altLang="en-US" i="1" dirty="0" smtClean="0">
                                  <a:latin typeface="Cambria Math" panose="02040503050406030204" pitchFamily="18" charset="0"/>
                                </a:rPr>
                              </m:ctrlPr>
                            </m:dPr>
                            <m:e>
                              <m:r>
                                <a:rPr lang="en-US" altLang="zh-CN" b="0" i="1" dirty="0" smtClean="0">
                                  <a:latin typeface="Cambria Math" panose="02040503050406030204" pitchFamily="18" charset="0"/>
                                </a:rPr>
                                <m:t>6</m:t>
                              </m:r>
                            </m:e>
                          </m:d>
                        </m:e>
                      </m:d>
                      <m:r>
                        <a:rPr lang="zh-CN" altLang="en-US"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𝛿</m:t>
                          </m:r>
                        </m:e>
                        <m:sub>
                          <m:r>
                            <a:rPr lang="en-US" altLang="zh-CN" b="0" i="1" dirty="0" smtClean="0">
                              <a:latin typeface="Cambria Math" panose="02040503050406030204" pitchFamily="18" charset="0"/>
                            </a:rPr>
                            <m:t>6</m:t>
                          </m:r>
                        </m:sub>
                      </m:sSub>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0</m:t>
                      </m:r>
                      <m:r>
                        <a:rPr lang="en-US" altLang="zh-CN" i="1" dirty="0" smtClean="0">
                          <a:latin typeface="Cambria Math" panose="02040503050406030204" pitchFamily="18" charset="0"/>
                        </a:rPr>
                        <m:t>+0=</m:t>
                      </m:r>
                      <m:r>
                        <a:rPr lang="en-US" altLang="zh-CN" b="0" i="1" dirty="0" smtClean="0">
                          <a:solidFill>
                            <a:srgbClr val="FF0000"/>
                          </a:solidFill>
                          <a:latin typeface="Cambria Math" panose="02040503050406030204" pitchFamily="18" charset="0"/>
                        </a:rPr>
                        <m:t>0</m:t>
                      </m:r>
                    </m:oMath>
                  </m:oMathPara>
                </a14:m>
                <a:endParaRPr lang="en-US" altLang="zh-CN" b="0" dirty="0"/>
              </a:p>
              <a:p>
                <a:endParaRPr lang="en-US" altLang="zh-CN" b="0" dirty="0"/>
              </a:p>
            </p:txBody>
          </p:sp>
        </mc:Choice>
        <mc:Fallback xmlns="">
          <p:sp>
            <p:nvSpPr>
              <p:cNvPr id="18" name="矩形 17">
                <a:extLst>
                  <a:ext uri="{FF2B5EF4-FFF2-40B4-BE49-F238E27FC236}">
                    <a16:creationId xmlns:a16="http://schemas.microsoft.com/office/drawing/2014/main" id="{1D75B222-B829-4279-AC19-7D6FB4290221}"/>
                  </a:ext>
                </a:extLst>
              </p:cNvPr>
              <p:cNvSpPr>
                <a:spLocks noRot="1" noChangeAspect="1" noMove="1" noResize="1" noEditPoints="1" noAdjustHandles="1" noChangeArrowheads="1" noChangeShapeType="1" noTextEdit="1"/>
              </p:cNvSpPr>
              <p:nvPr/>
            </p:nvSpPr>
            <p:spPr>
              <a:xfrm>
                <a:off x="6694152" y="2494431"/>
                <a:ext cx="2325186" cy="12582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78E7DFD-F5D0-4D25-B353-51812086B428}"/>
                  </a:ext>
                </a:extLst>
              </p:cNvPr>
              <p:cNvSpPr/>
              <p:nvPr/>
            </p:nvSpPr>
            <p:spPr>
              <a:xfrm>
                <a:off x="6661108" y="4851621"/>
                <a:ext cx="2306529" cy="1258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𝑓</m:t>
                      </m:r>
                      <m:d>
                        <m:dPr>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𝑋</m:t>
                          </m:r>
                          <m:r>
                            <a:rPr lang="zh-CN" altLang="en-US" i="1" dirty="0" smtClean="0">
                              <a:latin typeface="Cambria Math" panose="02040503050406030204" pitchFamily="18" charset="0"/>
                            </a:rPr>
                            <m:t> ⊕</m:t>
                          </m:r>
                          <m:r>
                            <a:rPr lang="zh-CN" altLang="en-US" i="1" dirty="0" smtClean="0">
                              <a:latin typeface="Cambria Math" panose="02040503050406030204" pitchFamily="18" charset="0"/>
                            </a:rPr>
                            <m:t>𝑆𝑤𝑎𝑝</m:t>
                          </m:r>
                          <m:d>
                            <m:dPr>
                              <m:ctrlPr>
                                <a:rPr lang="zh-CN" altLang="en-US" i="1" dirty="0" smtClean="0">
                                  <a:latin typeface="Cambria Math" panose="02040503050406030204" pitchFamily="18" charset="0"/>
                                </a:rPr>
                              </m:ctrlPr>
                            </m:dPr>
                            <m:e>
                              <m:r>
                                <a:rPr lang="en-US" altLang="zh-CN" b="0" i="1" dirty="0" smtClean="0">
                                  <a:latin typeface="Cambria Math" panose="02040503050406030204" pitchFamily="18" charset="0"/>
                                </a:rPr>
                                <m:t>2</m:t>
                              </m:r>
                              <m:r>
                                <a:rPr lang="zh-CN" altLang="en-US" i="1" dirty="0" smtClean="0">
                                  <a:latin typeface="Cambria Math" panose="02040503050406030204" pitchFamily="18" charset="0"/>
                                </a:rPr>
                                <m:t>,</m:t>
                              </m:r>
                              <m:r>
                                <a:rPr lang="en-US" altLang="zh-CN" b="0" i="1" dirty="0" smtClean="0">
                                  <a:latin typeface="Cambria Math" panose="02040503050406030204" pitchFamily="18" charset="0"/>
                                </a:rPr>
                                <m:t>4</m:t>
                              </m:r>
                            </m:e>
                          </m:d>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 </m:t>
                      </m:r>
                      <m:r>
                        <a:rPr lang="zh-CN" altLang="en-US" i="1" dirty="0" smtClean="0">
                          <a:latin typeface="Cambria Math" panose="02040503050406030204" pitchFamily="18" charset="0"/>
                        </a:rPr>
                        <m:t>𝑓</m:t>
                      </m:r>
                      <m:d>
                        <m:dPr>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𝑋</m:t>
                          </m:r>
                          <m:r>
                            <a:rPr lang="zh-CN" altLang="en-US" i="1" dirty="0" smtClean="0">
                              <a:latin typeface="Cambria Math" panose="02040503050406030204" pitchFamily="18" charset="0"/>
                            </a:rPr>
                            <m:t> ∪</m:t>
                          </m:r>
                          <m:d>
                            <m:dPr>
                              <m:begChr m:val="{"/>
                              <m:endChr m:val="}"/>
                              <m:ctrlPr>
                                <a:rPr lang="zh-CN" altLang="en-US" i="1" dirty="0" smtClean="0">
                                  <a:latin typeface="Cambria Math" panose="02040503050406030204" pitchFamily="18" charset="0"/>
                                </a:rPr>
                              </m:ctrlPr>
                            </m:dPr>
                            <m:e>
                              <m:r>
                                <a:rPr lang="en-US" altLang="zh-CN" b="0" i="1" dirty="0" smtClean="0">
                                  <a:latin typeface="Cambria Math" panose="02040503050406030204" pitchFamily="18" charset="0"/>
                                </a:rPr>
                                <m:t>4</m:t>
                              </m:r>
                            </m:e>
                          </m:d>
                        </m:e>
                      </m:d>
                      <m:r>
                        <a:rPr lang="zh-CN" altLang="en-US"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𝛿</m:t>
                          </m:r>
                        </m:e>
                        <m:sub>
                          <m:r>
                            <a:rPr lang="en-US" altLang="zh-CN" b="0" i="1" dirty="0" smtClean="0">
                              <a:latin typeface="Cambria Math" panose="02040503050406030204" pitchFamily="18" charset="0"/>
                            </a:rPr>
                            <m:t>4</m:t>
                          </m:r>
                        </m:sub>
                      </m:sSub>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0</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2</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2</m:t>
                      </m:r>
                    </m:oMath>
                  </m:oMathPara>
                </a14:m>
                <a:endParaRPr lang="en-US" altLang="zh-CN" b="0" dirty="0"/>
              </a:p>
              <a:p>
                <a:endParaRPr lang="en-US" altLang="zh-CN" b="0" dirty="0"/>
              </a:p>
            </p:txBody>
          </p:sp>
        </mc:Choice>
        <mc:Fallback xmlns="">
          <p:sp>
            <p:nvSpPr>
              <p:cNvPr id="19" name="矩形 18">
                <a:extLst>
                  <a:ext uri="{FF2B5EF4-FFF2-40B4-BE49-F238E27FC236}">
                    <a16:creationId xmlns:a16="http://schemas.microsoft.com/office/drawing/2014/main" id="{778E7DFD-F5D0-4D25-B353-51812086B428}"/>
                  </a:ext>
                </a:extLst>
              </p:cNvPr>
              <p:cNvSpPr>
                <a:spLocks noRot="1" noChangeAspect="1" noMove="1" noResize="1" noEditPoints="1" noAdjustHandles="1" noChangeArrowheads="1" noChangeShapeType="1" noTextEdit="1"/>
              </p:cNvSpPr>
              <p:nvPr/>
            </p:nvSpPr>
            <p:spPr>
              <a:xfrm>
                <a:off x="6661108" y="4851621"/>
                <a:ext cx="2306529" cy="1258293"/>
              </a:xfrm>
              <a:prstGeom prst="rect">
                <a:avLst/>
              </a:prstGeom>
              <a:blipFill>
                <a:blip r:embed="rId8"/>
                <a:stretch>
                  <a:fillRect/>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B51308FE-CA7B-433C-ABA7-FDFEED981ECB}"/>
              </a:ext>
            </a:extLst>
          </p:cNvPr>
          <p:cNvPicPr>
            <a:picLocks noChangeAspect="1"/>
          </p:cNvPicPr>
          <p:nvPr/>
        </p:nvPicPr>
        <p:blipFill>
          <a:blip r:embed="rId9"/>
          <a:stretch>
            <a:fillRect/>
          </a:stretch>
        </p:blipFill>
        <p:spPr>
          <a:xfrm>
            <a:off x="341641" y="1469194"/>
            <a:ext cx="3487838" cy="2647126"/>
          </a:xfrm>
          <a:prstGeom prst="rect">
            <a:avLst/>
          </a:prstGeom>
        </p:spPr>
      </p:pic>
    </p:spTree>
    <p:extLst>
      <p:ext uri="{BB962C8B-B14F-4D97-AF65-F5344CB8AC3E}">
        <p14:creationId xmlns:p14="http://schemas.microsoft.com/office/powerpoint/2010/main" val="135428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E74494BB-44A0-4DF5-A9CA-E764B28E0168}"/>
              </a:ext>
            </a:extLst>
          </p:cNvPr>
          <p:cNvSpPr/>
          <p:nvPr/>
        </p:nvSpPr>
        <p:spPr bwMode="auto">
          <a:xfrm>
            <a:off x="174202" y="304800"/>
            <a:ext cx="8651834" cy="635176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50000"/>
              </a:lnSpc>
            </a:pP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C9E8EB53-C6D6-4D45-8D2C-812CC61CF0A7}"/>
              </a:ext>
            </a:extLst>
          </p:cNvPr>
          <p:cNvPicPr>
            <a:picLocks noChangeAspect="1"/>
          </p:cNvPicPr>
          <p:nvPr/>
        </p:nvPicPr>
        <p:blipFill>
          <a:blip r:embed="rId3"/>
          <a:stretch>
            <a:fillRect/>
          </a:stretch>
        </p:blipFill>
        <p:spPr>
          <a:xfrm>
            <a:off x="586544" y="549639"/>
            <a:ext cx="5841151" cy="5862087"/>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DD72AC4-E4F2-4DBD-BBEF-D21A224333CF}"/>
                  </a:ext>
                </a:extLst>
              </p:cNvPr>
              <p:cNvSpPr txBox="1"/>
              <p:nvPr/>
            </p:nvSpPr>
            <p:spPr>
              <a:xfrm>
                <a:off x="6692900" y="1829353"/>
                <a:ext cx="1930400" cy="3264227"/>
              </a:xfrm>
              <a:prstGeom prst="rect">
                <a:avLst/>
              </a:prstGeom>
              <a:solidFill>
                <a:schemeClr val="bg1">
                  <a:lumMod val="85000"/>
                </a:schemeClr>
              </a:solidFill>
            </p:spPr>
            <p:txBody>
              <a:bodyPr wrap="square" rtlCol="0">
                <a:spAutoFit/>
              </a:bodyPr>
              <a:lstStyle/>
              <a:p>
                <a:pPr>
                  <a:lnSpc>
                    <a:spcPct val="150000"/>
                  </a:lnSpc>
                </a:pPr>
                <a:r>
                  <a:rPr lang="zh-CN" altLang="en-US" sz="2000" dirty="0"/>
                  <a:t>最坏情况下时间复杂度为</a:t>
                </a:r>
                <a14:m>
                  <m:oMath xmlns:m="http://schemas.openxmlformats.org/officeDocument/2006/math">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e>
                    </m:d>
                  </m:oMath>
                </a14:m>
                <a:endParaRPr lang="en-US" altLang="zh-CN" sz="2000" b="0" dirty="0"/>
              </a:p>
              <a:p>
                <a:pPr>
                  <a:lnSpc>
                    <a:spcPct val="150000"/>
                  </a:lnSpc>
                </a:pPr>
                <a:r>
                  <a:rPr lang="zh-CN" altLang="en-US" sz="2000" dirty="0"/>
                  <a:t>在节点均匀分布时</a:t>
                </a:r>
                <a:r>
                  <a:rPr lang="en-US" altLang="zh-CN" sz="2000" dirty="0"/>
                  <a:t>|</a:t>
                </a:r>
                <a14:m>
                  <m:oMath xmlns:m="http://schemas.openxmlformats.org/officeDocument/2006/math">
                    <m:sSub>
                      <m:sSubPr>
                        <m:ctrlPr>
                          <a:rPr lang="en-US" altLang="zh-CN" sz="2000" b="0" i="1" smtClean="0">
                            <a:latin typeface="Cambria Math" panose="02040503050406030204" pitchFamily="18" charset="0"/>
                          </a:rPr>
                        </m:ctrlPr>
                      </m:sSubPr>
                      <m:e>
                        <m:r>
                          <a:rPr lang="zh-CN" altLang="en-US" sz="2000" i="1" smtClean="0">
                            <a:latin typeface="Cambria Math" panose="02040503050406030204" pitchFamily="18" charset="0"/>
                          </a:rPr>
                          <m:t>𝒞</m:t>
                        </m:r>
                      </m:e>
                      <m:sub>
                        <m:r>
                          <a:rPr lang="en-US" altLang="zh-CN" sz="2000" b="0" i="1" smtClean="0">
                            <a:latin typeface="Cambria Math" panose="02040503050406030204" pitchFamily="18" charset="0"/>
                          </a:rPr>
                          <m:t>𝑣</m:t>
                        </m:r>
                      </m:sub>
                    </m:sSub>
                    <m:r>
                      <a:rPr lang="en-US" altLang="zh-CN" sz="2000" i="1">
                        <a:latin typeface="Cambria Math" panose="02040503050406030204" pitchFamily="18" charset="0"/>
                      </a:rPr>
                      <m:t>|</m:t>
                    </m:r>
                    <m:r>
                      <a:rPr lang="zh-CN" altLang="en-US" sz="2000" i="1">
                        <a:latin typeface="Cambria Math" panose="02040503050406030204" pitchFamily="18" charset="0"/>
                      </a:rPr>
                      <m:t>≈</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𝑝</m:t>
                    </m:r>
                  </m:oMath>
                </a14:m>
                <a:r>
                  <a:rPr lang="zh-CN" altLang="en-US" sz="2000" dirty="0"/>
                  <a:t>，所以复杂度接近</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oMath>
                </a14:m>
                <a:endParaRPr lang="zh-CN" altLang="en-US" sz="2000" dirty="0"/>
              </a:p>
            </p:txBody>
          </p:sp>
        </mc:Choice>
        <mc:Fallback xmlns="">
          <p:sp>
            <p:nvSpPr>
              <p:cNvPr id="22" name="文本框 21">
                <a:extLst>
                  <a:ext uri="{FF2B5EF4-FFF2-40B4-BE49-F238E27FC236}">
                    <a16:creationId xmlns:a16="http://schemas.microsoft.com/office/drawing/2014/main" id="{2DD72AC4-E4F2-4DBD-BBEF-D21A224333CF}"/>
                  </a:ext>
                </a:extLst>
              </p:cNvPr>
              <p:cNvSpPr txBox="1">
                <a:spLocks noRot="1" noChangeAspect="1" noMove="1" noResize="1" noEditPoints="1" noAdjustHandles="1" noChangeArrowheads="1" noChangeShapeType="1" noTextEdit="1"/>
              </p:cNvSpPr>
              <p:nvPr/>
            </p:nvSpPr>
            <p:spPr>
              <a:xfrm>
                <a:off x="6692900" y="1829353"/>
                <a:ext cx="1930400" cy="3264227"/>
              </a:xfrm>
              <a:prstGeom prst="rect">
                <a:avLst/>
              </a:prstGeom>
              <a:blipFill>
                <a:blip r:embed="rId4"/>
                <a:stretch>
                  <a:fillRect l="-3470" b="-1866"/>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6CD47666-AE0A-4ED6-B1F6-908598F9D2C7}"/>
              </a:ext>
            </a:extLst>
          </p:cNvPr>
          <p:cNvSpPr/>
          <p:nvPr/>
        </p:nvSpPr>
        <p:spPr bwMode="auto">
          <a:xfrm>
            <a:off x="6564690" y="533221"/>
            <a:ext cx="1595966" cy="1034874"/>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50000"/>
              </a:lnSpc>
              <a:spcBef>
                <a:spcPct val="0"/>
              </a:spcBef>
              <a:spcAft>
                <a:spcPct val="0"/>
              </a:spcAft>
              <a:buClrTx/>
              <a:buSzTx/>
              <a:buFont typeface="Arial" panose="020B0604020202020204" pitchFamily="34" charset="0"/>
              <a:buNone/>
            </a:pPr>
            <a:r>
              <a:rPr lang="zh-CN" altLang="en-US" sz="2200" dirty="0">
                <a:latin typeface="微软雅黑" panose="020B0503020204020204" pitchFamily="34" charset="-122"/>
                <a:ea typeface="微软雅黑" panose="020B0503020204020204" pitchFamily="34" charset="-122"/>
              </a:rPr>
              <a:t>寻找</a:t>
            </a:r>
            <a:r>
              <a:rPr kumimoji="0" lang="zh-CN" altLang="en-US" sz="22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最好的</a:t>
            </a:r>
            <a:endParaRPr kumimoji="0" lang="en-US" altLang="zh-CN" sz="22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50000"/>
              </a:lnSpc>
              <a:spcBef>
                <a:spcPct val="0"/>
              </a:spcBef>
              <a:spcAft>
                <a:spcPct val="0"/>
              </a:spcAft>
              <a:buClrTx/>
              <a:buSzTx/>
              <a:buFont typeface="Arial" panose="020B0604020202020204" pitchFamily="34" charset="0"/>
              <a:buNone/>
            </a:pPr>
            <a:r>
              <a:rPr kumimoji="0" lang="zh-CN" altLang="en-US" sz="22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交换动作</a:t>
            </a:r>
          </a:p>
        </p:txBody>
      </p:sp>
    </p:spTree>
    <p:extLst>
      <p:ext uri="{BB962C8B-B14F-4D97-AF65-F5344CB8AC3E}">
        <p14:creationId xmlns:p14="http://schemas.microsoft.com/office/powerpoint/2010/main" val="476284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E74494BB-44A0-4DF5-A9CA-E764B28E0168}"/>
              </a:ext>
            </a:extLst>
          </p:cNvPr>
          <p:cNvSpPr/>
          <p:nvPr/>
        </p:nvSpPr>
        <p:spPr bwMode="auto">
          <a:xfrm>
            <a:off x="174202" y="304800"/>
            <a:ext cx="8651834" cy="635176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50000"/>
              </a:lnSpc>
            </a:pPr>
            <a:endParaRPr lang="en-US" altLang="zh-CN" sz="2400" dirty="0">
              <a:latin typeface="Cambria Math" panose="02040503050406030204" pitchFamily="18" charset="0"/>
            </a:endParaRPr>
          </a:p>
        </p:txBody>
      </p:sp>
      <mc:AlternateContent xmlns:mc="http://schemas.openxmlformats.org/markup-compatibility/2006" xmlns:a14="http://schemas.microsoft.com/office/drawing/2010/main">
        <mc:Choice Requires="a14">
          <p:graphicFrame>
            <p:nvGraphicFramePr>
              <p:cNvPr id="6" name="内容占位符 10">
                <a:extLst>
                  <a:ext uri="{FF2B5EF4-FFF2-40B4-BE49-F238E27FC236}">
                    <a16:creationId xmlns:a16="http://schemas.microsoft.com/office/drawing/2014/main" id="{52E2CD89-1724-48FB-A317-275B5D6AC230}"/>
                  </a:ext>
                </a:extLst>
              </p:cNvPr>
              <p:cNvGraphicFramePr>
                <a:graphicFrameLocks/>
              </p:cNvGraphicFramePr>
              <p:nvPr>
                <p:extLst>
                  <p:ext uri="{D42A27DB-BD31-4B8C-83A1-F6EECF244321}">
                    <p14:modId xmlns:p14="http://schemas.microsoft.com/office/powerpoint/2010/main" val="959825051"/>
                  </p:ext>
                </p:extLst>
              </p:nvPr>
            </p:nvGraphicFramePr>
            <p:xfrm>
              <a:off x="1232363" y="459733"/>
              <a:ext cx="2069962" cy="2773680"/>
            </p:xfrm>
            <a:graphic>
              <a:graphicData uri="http://schemas.openxmlformats.org/drawingml/2006/table">
                <a:tbl>
                  <a:tblPr firstRow="1" bandRow="1">
                    <a:tableStyleId>{5C22544A-7EE6-4342-B048-85BDC9FD1C3A}</a:tableStyleId>
                  </a:tblPr>
                  <a:tblGrid>
                    <a:gridCol w="1034981">
                      <a:extLst>
                        <a:ext uri="{9D8B030D-6E8A-4147-A177-3AD203B41FA5}">
                          <a16:colId xmlns:a16="http://schemas.microsoft.com/office/drawing/2014/main" val="20000"/>
                        </a:ext>
                      </a:extLst>
                    </a:gridCol>
                    <a:gridCol w="1034981">
                      <a:extLst>
                        <a:ext uri="{9D8B030D-6E8A-4147-A177-3AD203B41FA5}">
                          <a16:colId xmlns:a16="http://schemas.microsoft.com/office/drawing/2014/main" val="20001"/>
                        </a:ext>
                      </a:extLst>
                    </a:gridCol>
                  </a:tblGrid>
                  <a:tr h="379303">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𝒊</m:t>
                                </m:r>
                              </m:oMath>
                            </m:oMathPara>
                          </a14:m>
                          <a:endParaRPr lang="zh-CN" altLang="en-US"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𝜹</m:t>
                                    </m:r>
                                  </m:e>
                                  <m:sub>
                                    <m:r>
                                      <a:rPr lang="en-US" altLang="zh-CN" sz="2000" b="1" i="1" smtClean="0">
                                        <a:latin typeface="Cambria Math" panose="02040503050406030204" pitchFamily="18" charset="0"/>
                                      </a:rPr>
                                      <m:t>𝒊</m:t>
                                    </m:r>
                                  </m:sub>
                                </m:sSub>
                              </m:oMath>
                            </m:oMathPara>
                          </a14:m>
                          <a:endParaRPr lang="zh-CN" altLang="en-US" sz="2000" dirty="0"/>
                        </a:p>
                      </a:txBody>
                      <a:tcPr/>
                    </a:tc>
                    <a:extLst>
                      <a:ext uri="{0D108BD9-81ED-4DB2-BD59-A6C34878D82A}">
                        <a16:rowId xmlns:a16="http://schemas.microsoft.com/office/drawing/2014/main" val="10000"/>
                      </a:ext>
                    </a:extLst>
                  </a:tr>
                  <a:tr h="379303">
                    <a:tc>
                      <a:txBody>
                        <a:bodyPr/>
                        <a:lstStyle/>
                        <a:p>
                          <a:pPr algn="ctr"/>
                          <a:r>
                            <a:rPr lang="en-US" altLang="zh-CN" sz="2000" dirty="0"/>
                            <a:t>1</a:t>
                          </a:r>
                          <a:endParaRPr lang="zh-CN" altLang="en-US" sz="2000" dirty="0"/>
                        </a:p>
                      </a:txBody>
                      <a:tcPr/>
                    </a:tc>
                    <a:tc>
                      <a:txBody>
                        <a:bodyPr/>
                        <a:lstStyle/>
                        <a:p>
                          <a:pPr algn="ctr"/>
                          <a:r>
                            <a:rPr lang="en-US" altLang="zh-CN" sz="2000" dirty="0"/>
                            <a:t>1</a:t>
                          </a:r>
                          <a:endParaRPr lang="zh-CN" altLang="en-US" sz="2000" dirty="0"/>
                        </a:p>
                      </a:txBody>
                      <a:tcPr/>
                    </a:tc>
                    <a:extLst>
                      <a:ext uri="{0D108BD9-81ED-4DB2-BD59-A6C34878D82A}">
                        <a16:rowId xmlns:a16="http://schemas.microsoft.com/office/drawing/2014/main" val="10001"/>
                      </a:ext>
                    </a:extLst>
                  </a:tr>
                  <a:tr h="379303">
                    <a:tc>
                      <a:txBody>
                        <a:bodyPr/>
                        <a:lstStyle/>
                        <a:p>
                          <a:pPr algn="ctr"/>
                          <a:r>
                            <a:rPr lang="en-US" altLang="zh-CN" sz="2000" dirty="0"/>
                            <a:t>2</a:t>
                          </a:r>
                          <a:endParaRPr lang="zh-CN" altLang="en-US" sz="2000" dirty="0"/>
                        </a:p>
                      </a:txBody>
                      <a:tcPr/>
                    </a:tc>
                    <a:tc>
                      <a:txBody>
                        <a:bodyPr/>
                        <a:lstStyle/>
                        <a:p>
                          <a:pPr algn="ctr"/>
                          <a:r>
                            <a:rPr lang="en-US" altLang="zh-CN" sz="2000" dirty="0"/>
                            <a:t>1</a:t>
                          </a:r>
                          <a:endParaRPr lang="zh-CN" altLang="en-US" sz="2000" dirty="0"/>
                        </a:p>
                      </a:txBody>
                      <a:tcPr/>
                    </a:tc>
                    <a:extLst>
                      <a:ext uri="{0D108BD9-81ED-4DB2-BD59-A6C34878D82A}">
                        <a16:rowId xmlns:a16="http://schemas.microsoft.com/office/drawing/2014/main" val="10002"/>
                      </a:ext>
                    </a:extLst>
                  </a:tr>
                  <a:tr h="379303">
                    <a:tc>
                      <a:txBody>
                        <a:bodyPr/>
                        <a:lstStyle/>
                        <a:p>
                          <a:pPr algn="ctr"/>
                          <a:r>
                            <a:rPr lang="en-US" altLang="zh-CN" sz="2000" dirty="0"/>
                            <a:t>3</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3"/>
                      </a:ext>
                    </a:extLst>
                  </a:tr>
                  <a:tr h="379303">
                    <a:tc>
                      <a:txBody>
                        <a:bodyPr/>
                        <a:lstStyle/>
                        <a:p>
                          <a:pPr algn="ctr"/>
                          <a:r>
                            <a:rPr lang="en-US" altLang="zh-CN" sz="2000" dirty="0">
                              <a:solidFill>
                                <a:srgbClr val="C00000"/>
                              </a:solidFill>
                            </a:rPr>
                            <a:t>4</a:t>
                          </a:r>
                          <a:endParaRPr lang="zh-CN" altLang="en-US" sz="2000" dirty="0">
                            <a:solidFill>
                              <a:srgbClr val="C00000"/>
                            </a:solidFill>
                          </a:endParaRPr>
                        </a:p>
                      </a:txBody>
                      <a:tcPr/>
                    </a:tc>
                    <a:tc>
                      <a:txBody>
                        <a:bodyPr/>
                        <a:lstStyle/>
                        <a:p>
                          <a:pPr algn="ct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4"/>
                      </a:ext>
                    </a:extLst>
                  </a:tr>
                  <a:tr h="379303">
                    <a:tc>
                      <a:txBody>
                        <a:bodyPr/>
                        <a:lstStyle/>
                        <a:p>
                          <a:pPr algn="ctr"/>
                          <a:r>
                            <a:rPr lang="en-US" altLang="zh-CN" sz="2000" dirty="0"/>
                            <a:t>5</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5"/>
                      </a:ext>
                    </a:extLst>
                  </a:tr>
                  <a:tr h="379303">
                    <a:tc>
                      <a:txBody>
                        <a:bodyPr/>
                        <a:lstStyle/>
                        <a:p>
                          <a:pPr algn="ctr"/>
                          <a:r>
                            <a:rPr lang="en-US" altLang="zh-CN" sz="2000" dirty="0">
                              <a:solidFill>
                                <a:srgbClr val="C00000"/>
                              </a:solidFill>
                            </a:rPr>
                            <a:t>6</a:t>
                          </a:r>
                          <a:endParaRPr lang="zh-CN" altLang="en-US" sz="2000" dirty="0">
                            <a:solidFill>
                              <a:srgbClr val="C00000"/>
                            </a:solidFill>
                          </a:endParaRPr>
                        </a:p>
                      </a:txBody>
                      <a:tcPr/>
                    </a:tc>
                    <a:tc>
                      <a:txBody>
                        <a:bodyPr/>
                        <a:lstStyle/>
                        <a:p>
                          <a:pPr algn="ct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6"/>
                      </a:ext>
                    </a:extLst>
                  </a:tr>
                </a:tbl>
              </a:graphicData>
            </a:graphic>
          </p:graphicFrame>
        </mc:Choice>
        <mc:Fallback xmlns="">
          <p:graphicFrame>
            <p:nvGraphicFramePr>
              <p:cNvPr id="6" name="内容占位符 10">
                <a:extLst>
                  <a:ext uri="{FF2B5EF4-FFF2-40B4-BE49-F238E27FC236}">
                    <a16:creationId xmlns:a16="http://schemas.microsoft.com/office/drawing/2014/main" id="{52E2CD89-1724-48FB-A317-275B5D6AC230}"/>
                  </a:ext>
                </a:extLst>
              </p:cNvPr>
              <p:cNvGraphicFramePr>
                <a:graphicFrameLocks/>
              </p:cNvGraphicFramePr>
              <p:nvPr>
                <p:extLst>
                  <p:ext uri="{D42A27DB-BD31-4B8C-83A1-F6EECF244321}">
                    <p14:modId xmlns:p14="http://schemas.microsoft.com/office/powerpoint/2010/main" val="959825051"/>
                  </p:ext>
                </p:extLst>
              </p:nvPr>
            </p:nvGraphicFramePr>
            <p:xfrm>
              <a:off x="1232363" y="459733"/>
              <a:ext cx="2069962" cy="2773680"/>
            </p:xfrm>
            <a:graphic>
              <a:graphicData uri="http://schemas.openxmlformats.org/drawingml/2006/table">
                <a:tbl>
                  <a:tblPr firstRow="1" bandRow="1">
                    <a:tableStyleId>{5C22544A-7EE6-4342-B048-85BDC9FD1C3A}</a:tableStyleId>
                  </a:tblPr>
                  <a:tblGrid>
                    <a:gridCol w="1034981">
                      <a:extLst>
                        <a:ext uri="{9D8B030D-6E8A-4147-A177-3AD203B41FA5}">
                          <a16:colId xmlns:a16="http://schemas.microsoft.com/office/drawing/2014/main" val="20000"/>
                        </a:ext>
                      </a:extLst>
                    </a:gridCol>
                    <a:gridCol w="1034981">
                      <a:extLst>
                        <a:ext uri="{9D8B030D-6E8A-4147-A177-3AD203B41FA5}">
                          <a16:colId xmlns:a16="http://schemas.microsoft.com/office/drawing/2014/main" val="20001"/>
                        </a:ext>
                      </a:extLst>
                    </a:gridCol>
                  </a:tblGrid>
                  <a:tr h="396240">
                    <a:tc>
                      <a:txBody>
                        <a:bodyPr/>
                        <a:lstStyle/>
                        <a:p>
                          <a:endParaRPr lang="zh-CN"/>
                        </a:p>
                      </a:txBody>
                      <a:tcPr>
                        <a:blipFill>
                          <a:blip r:embed="rId3"/>
                          <a:stretch>
                            <a:fillRect l="-588" t="-1538" r="-102353" b="-627692"/>
                          </a:stretch>
                        </a:blipFill>
                      </a:tcPr>
                    </a:tc>
                    <a:tc>
                      <a:txBody>
                        <a:bodyPr/>
                        <a:lstStyle/>
                        <a:p>
                          <a:endParaRPr lang="zh-CN"/>
                        </a:p>
                      </a:txBody>
                      <a:tcPr>
                        <a:blipFill>
                          <a:blip r:embed="rId3"/>
                          <a:stretch>
                            <a:fillRect l="-100588" t="-1538" r="-2353" b="-627692"/>
                          </a:stretch>
                        </a:blipFill>
                      </a:tcPr>
                    </a:tc>
                    <a:extLst>
                      <a:ext uri="{0D108BD9-81ED-4DB2-BD59-A6C34878D82A}">
                        <a16:rowId xmlns:a16="http://schemas.microsoft.com/office/drawing/2014/main" val="10000"/>
                      </a:ext>
                    </a:extLst>
                  </a:tr>
                  <a:tr h="396240">
                    <a:tc>
                      <a:txBody>
                        <a:bodyPr/>
                        <a:lstStyle/>
                        <a:p>
                          <a:pPr algn="ctr"/>
                          <a:r>
                            <a:rPr lang="en-US" altLang="zh-CN" sz="2000" dirty="0"/>
                            <a:t>1</a:t>
                          </a:r>
                          <a:endParaRPr lang="zh-CN" altLang="en-US" sz="2000" dirty="0"/>
                        </a:p>
                      </a:txBody>
                      <a:tcPr/>
                    </a:tc>
                    <a:tc>
                      <a:txBody>
                        <a:bodyPr/>
                        <a:lstStyle/>
                        <a:p>
                          <a:pPr algn="ctr"/>
                          <a:r>
                            <a:rPr lang="en-US" altLang="zh-CN" sz="2000" dirty="0"/>
                            <a:t>1</a:t>
                          </a:r>
                          <a:endParaRPr lang="zh-CN" altLang="en-US" sz="2000" dirty="0"/>
                        </a:p>
                      </a:txBody>
                      <a:tcPr/>
                    </a:tc>
                    <a:extLst>
                      <a:ext uri="{0D108BD9-81ED-4DB2-BD59-A6C34878D82A}">
                        <a16:rowId xmlns:a16="http://schemas.microsoft.com/office/drawing/2014/main" val="10001"/>
                      </a:ext>
                    </a:extLst>
                  </a:tr>
                  <a:tr h="396240">
                    <a:tc>
                      <a:txBody>
                        <a:bodyPr/>
                        <a:lstStyle/>
                        <a:p>
                          <a:pPr algn="ctr"/>
                          <a:r>
                            <a:rPr lang="en-US" altLang="zh-CN" sz="2000" dirty="0"/>
                            <a:t>2</a:t>
                          </a:r>
                          <a:endParaRPr lang="zh-CN" altLang="en-US" sz="2000" dirty="0"/>
                        </a:p>
                      </a:txBody>
                      <a:tcPr/>
                    </a:tc>
                    <a:tc>
                      <a:txBody>
                        <a:bodyPr/>
                        <a:lstStyle/>
                        <a:p>
                          <a:pPr algn="ctr"/>
                          <a:r>
                            <a:rPr lang="en-US" altLang="zh-CN" sz="2000" dirty="0"/>
                            <a:t>1</a:t>
                          </a:r>
                          <a:endParaRPr lang="zh-CN" altLang="en-US" sz="2000" dirty="0"/>
                        </a:p>
                      </a:txBody>
                      <a:tcPr/>
                    </a:tc>
                    <a:extLst>
                      <a:ext uri="{0D108BD9-81ED-4DB2-BD59-A6C34878D82A}">
                        <a16:rowId xmlns:a16="http://schemas.microsoft.com/office/drawing/2014/main" val="10002"/>
                      </a:ext>
                    </a:extLst>
                  </a:tr>
                  <a:tr h="396240">
                    <a:tc>
                      <a:txBody>
                        <a:bodyPr/>
                        <a:lstStyle/>
                        <a:p>
                          <a:pPr algn="ctr"/>
                          <a:r>
                            <a:rPr lang="en-US" altLang="zh-CN" sz="2000" dirty="0"/>
                            <a:t>3</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3"/>
                      </a:ext>
                    </a:extLst>
                  </a:tr>
                  <a:tr h="396240">
                    <a:tc>
                      <a:txBody>
                        <a:bodyPr/>
                        <a:lstStyle/>
                        <a:p>
                          <a:pPr algn="ctr"/>
                          <a:r>
                            <a:rPr lang="en-US" altLang="zh-CN" sz="2000" dirty="0">
                              <a:solidFill>
                                <a:srgbClr val="C00000"/>
                              </a:solidFill>
                            </a:rPr>
                            <a:t>4</a:t>
                          </a:r>
                          <a:endParaRPr lang="zh-CN" altLang="en-US" sz="2000" dirty="0">
                            <a:solidFill>
                              <a:srgbClr val="C00000"/>
                            </a:solidFill>
                          </a:endParaRPr>
                        </a:p>
                      </a:txBody>
                      <a:tcPr/>
                    </a:tc>
                    <a:tc>
                      <a:txBody>
                        <a:bodyPr/>
                        <a:lstStyle/>
                        <a:p>
                          <a:pPr algn="ct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4"/>
                      </a:ext>
                    </a:extLst>
                  </a:tr>
                  <a:tr h="396240">
                    <a:tc>
                      <a:txBody>
                        <a:bodyPr/>
                        <a:lstStyle/>
                        <a:p>
                          <a:pPr algn="ctr"/>
                          <a:r>
                            <a:rPr lang="en-US" altLang="zh-CN" sz="2000" dirty="0"/>
                            <a:t>5</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5"/>
                      </a:ext>
                    </a:extLst>
                  </a:tr>
                  <a:tr h="396240">
                    <a:tc>
                      <a:txBody>
                        <a:bodyPr/>
                        <a:lstStyle/>
                        <a:p>
                          <a:pPr algn="ctr"/>
                          <a:r>
                            <a:rPr lang="en-US" altLang="zh-CN" sz="2000" dirty="0">
                              <a:solidFill>
                                <a:srgbClr val="C00000"/>
                              </a:solidFill>
                            </a:rPr>
                            <a:t>6</a:t>
                          </a:r>
                          <a:endParaRPr lang="zh-CN" altLang="en-US" sz="2000" dirty="0">
                            <a:solidFill>
                              <a:srgbClr val="C00000"/>
                            </a:solidFill>
                          </a:endParaRPr>
                        </a:p>
                      </a:txBody>
                      <a:tcPr/>
                    </a:tc>
                    <a:tc>
                      <a:txBody>
                        <a:bodyPr/>
                        <a:lstStyle/>
                        <a:p>
                          <a:pPr algn="ctr"/>
                          <a:r>
                            <a:rPr lang="en-US" altLang="zh-CN" sz="2000" dirty="0">
                              <a:solidFill>
                                <a:srgbClr val="C00000"/>
                              </a:solidFill>
                            </a:rPr>
                            <a:t>2</a:t>
                          </a:r>
                          <a:endParaRPr lang="zh-CN" altLang="en-US" sz="2000" dirty="0">
                            <a:solidFill>
                              <a:srgbClr val="C00000"/>
                            </a:solidFill>
                          </a:endParaRPr>
                        </a:p>
                      </a:txBody>
                      <a:tcPr/>
                    </a:tc>
                    <a:extLst>
                      <a:ext uri="{0D108BD9-81ED-4DB2-BD59-A6C34878D82A}">
                        <a16:rowId xmlns:a16="http://schemas.microsoft.com/office/drawing/2014/main" val="1000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内容占位符 10">
                <a:extLst>
                  <a:ext uri="{FF2B5EF4-FFF2-40B4-BE49-F238E27FC236}">
                    <a16:creationId xmlns:a16="http://schemas.microsoft.com/office/drawing/2014/main" id="{8C00FFCD-756F-4D80-92BB-B6F721C4F3A3}"/>
                  </a:ext>
                </a:extLst>
              </p:cNvPr>
              <p:cNvGraphicFramePr>
                <a:graphicFrameLocks/>
              </p:cNvGraphicFramePr>
              <p:nvPr>
                <p:extLst>
                  <p:ext uri="{D42A27DB-BD31-4B8C-83A1-F6EECF244321}">
                    <p14:modId xmlns:p14="http://schemas.microsoft.com/office/powerpoint/2010/main" val="3318721544"/>
                  </p:ext>
                </p:extLst>
              </p:nvPr>
            </p:nvGraphicFramePr>
            <p:xfrm>
              <a:off x="4540990" y="459733"/>
              <a:ext cx="2069962" cy="2773680"/>
            </p:xfrm>
            <a:graphic>
              <a:graphicData uri="http://schemas.openxmlformats.org/drawingml/2006/table">
                <a:tbl>
                  <a:tblPr firstRow="1" bandRow="1">
                    <a:tableStyleId>{5C22544A-7EE6-4342-B048-85BDC9FD1C3A}</a:tableStyleId>
                  </a:tblPr>
                  <a:tblGrid>
                    <a:gridCol w="1034981">
                      <a:extLst>
                        <a:ext uri="{9D8B030D-6E8A-4147-A177-3AD203B41FA5}">
                          <a16:colId xmlns:a16="http://schemas.microsoft.com/office/drawing/2014/main" val="20000"/>
                        </a:ext>
                      </a:extLst>
                    </a:gridCol>
                    <a:gridCol w="1034981">
                      <a:extLst>
                        <a:ext uri="{9D8B030D-6E8A-4147-A177-3AD203B41FA5}">
                          <a16:colId xmlns:a16="http://schemas.microsoft.com/office/drawing/2014/main" val="20001"/>
                        </a:ext>
                      </a:extLst>
                    </a:gridCol>
                  </a:tblGrid>
                  <a:tr h="379303">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𝒊</m:t>
                                </m:r>
                              </m:oMath>
                            </m:oMathPara>
                          </a14:m>
                          <a:endParaRPr lang="zh-CN" altLang="en-US"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𝜹</m:t>
                                    </m:r>
                                  </m:e>
                                  <m:sub>
                                    <m:r>
                                      <a:rPr lang="en-US" altLang="zh-CN" sz="2000" b="1" i="1" smtClean="0">
                                        <a:latin typeface="Cambria Math" panose="02040503050406030204" pitchFamily="18" charset="0"/>
                                      </a:rPr>
                                      <m:t>𝒊</m:t>
                                    </m:r>
                                  </m:sub>
                                </m:sSub>
                              </m:oMath>
                            </m:oMathPara>
                          </a14:m>
                          <a:endParaRPr lang="zh-CN" altLang="en-US" sz="2000" dirty="0"/>
                        </a:p>
                      </a:txBody>
                      <a:tcPr/>
                    </a:tc>
                    <a:extLst>
                      <a:ext uri="{0D108BD9-81ED-4DB2-BD59-A6C34878D82A}">
                        <a16:rowId xmlns:a16="http://schemas.microsoft.com/office/drawing/2014/main" val="10000"/>
                      </a:ext>
                    </a:extLst>
                  </a:tr>
                  <a:tr h="379303">
                    <a:tc>
                      <a:txBody>
                        <a:bodyPr/>
                        <a:lstStyle/>
                        <a:p>
                          <a:pPr algn="ctr"/>
                          <a:r>
                            <a:rPr lang="en-US" altLang="zh-CN" sz="2000" dirty="0"/>
                            <a:t>1</a:t>
                          </a:r>
                          <a:endParaRPr lang="zh-CN" altLang="en-US" sz="2000" dirty="0"/>
                        </a:p>
                      </a:txBody>
                      <a:tcPr/>
                    </a:tc>
                    <a:tc>
                      <a:txBody>
                        <a:bodyPr/>
                        <a:lstStyle/>
                        <a:p>
                          <a:pPr algn="ctr"/>
                          <a:r>
                            <a:rPr lang="en-US" altLang="zh-CN" sz="2000" dirty="0"/>
                            <a:t>1-1=0</a:t>
                          </a:r>
                          <a:endParaRPr lang="zh-CN" altLang="en-US" sz="2000" dirty="0"/>
                        </a:p>
                      </a:txBody>
                      <a:tcPr/>
                    </a:tc>
                    <a:extLst>
                      <a:ext uri="{0D108BD9-81ED-4DB2-BD59-A6C34878D82A}">
                        <a16:rowId xmlns:a16="http://schemas.microsoft.com/office/drawing/2014/main" val="10001"/>
                      </a:ext>
                    </a:extLst>
                  </a:tr>
                  <a:tr h="379303">
                    <a:tc>
                      <a:txBody>
                        <a:bodyPr/>
                        <a:lstStyle/>
                        <a:p>
                          <a:pPr algn="ctr"/>
                          <a:r>
                            <a:rPr lang="en-US" altLang="zh-CN" sz="2000" dirty="0">
                              <a:solidFill>
                                <a:srgbClr val="C00000"/>
                              </a:solidFill>
                            </a:rPr>
                            <a:t>2</a:t>
                          </a:r>
                          <a:endParaRPr lang="zh-CN" altLang="en-US" sz="2000" dirty="0">
                            <a:solidFill>
                              <a:srgbClr val="C00000"/>
                            </a:solidFill>
                          </a:endParaRPr>
                        </a:p>
                      </a:txBody>
                      <a:tcPr/>
                    </a:tc>
                    <a:tc>
                      <a:txBody>
                        <a:bodyPr/>
                        <a:lstStyle/>
                        <a:p>
                          <a:pPr algn="ctr"/>
                          <a:r>
                            <a:rPr lang="en-US" altLang="zh-CN" sz="2000" dirty="0">
                              <a:solidFill>
                                <a:srgbClr val="C00000"/>
                              </a:solidFill>
                            </a:rPr>
                            <a:t>1+1=2</a:t>
                          </a:r>
                          <a:endParaRPr lang="zh-CN" altLang="en-US" sz="2000" dirty="0">
                            <a:solidFill>
                              <a:srgbClr val="C00000"/>
                            </a:solidFill>
                          </a:endParaRPr>
                        </a:p>
                      </a:txBody>
                      <a:tcPr/>
                    </a:tc>
                    <a:extLst>
                      <a:ext uri="{0D108BD9-81ED-4DB2-BD59-A6C34878D82A}">
                        <a16:rowId xmlns:a16="http://schemas.microsoft.com/office/drawing/2014/main" val="10002"/>
                      </a:ext>
                    </a:extLst>
                  </a:tr>
                  <a:tr h="379303">
                    <a:tc>
                      <a:txBody>
                        <a:bodyPr/>
                        <a:lstStyle/>
                        <a:p>
                          <a:pPr algn="ctr"/>
                          <a:r>
                            <a:rPr lang="en-US" altLang="zh-CN" sz="2000" dirty="0"/>
                            <a:t>3</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3"/>
                      </a:ext>
                    </a:extLst>
                  </a:tr>
                  <a:tr h="379303">
                    <a:tc>
                      <a:txBody>
                        <a:bodyPr/>
                        <a:lstStyle/>
                        <a:p>
                          <a:pPr algn="ctr"/>
                          <a:r>
                            <a:rPr lang="en-US" altLang="zh-CN" sz="2000" dirty="0">
                              <a:solidFill>
                                <a:srgbClr val="C00000"/>
                              </a:solidFill>
                            </a:rPr>
                            <a:t>4</a:t>
                          </a:r>
                          <a:endParaRPr lang="zh-CN" altLang="en-US" sz="2000" dirty="0">
                            <a:solidFill>
                              <a:srgbClr val="C00000"/>
                            </a:solidFill>
                          </a:endParaRPr>
                        </a:p>
                      </a:txBody>
                      <a:tcPr/>
                    </a:tc>
                    <a:tc>
                      <a:txBody>
                        <a:bodyPr/>
                        <a:lstStyle/>
                        <a:p>
                          <a:pPr algn="ctr"/>
                          <a:r>
                            <a:rPr lang="en-US" altLang="zh-CN" sz="2000" dirty="0">
                              <a:solidFill>
                                <a:srgbClr val="C00000"/>
                              </a:solidFill>
                            </a:rPr>
                            <a:t>2+1=3</a:t>
                          </a:r>
                          <a:endParaRPr lang="zh-CN" altLang="en-US" sz="2000" dirty="0">
                            <a:solidFill>
                              <a:srgbClr val="C00000"/>
                            </a:solidFill>
                          </a:endParaRPr>
                        </a:p>
                      </a:txBody>
                      <a:tcPr/>
                    </a:tc>
                    <a:extLst>
                      <a:ext uri="{0D108BD9-81ED-4DB2-BD59-A6C34878D82A}">
                        <a16:rowId xmlns:a16="http://schemas.microsoft.com/office/drawing/2014/main" val="10004"/>
                      </a:ext>
                    </a:extLst>
                  </a:tr>
                  <a:tr h="379303">
                    <a:tc>
                      <a:txBody>
                        <a:bodyPr/>
                        <a:lstStyle/>
                        <a:p>
                          <a:pPr algn="ctr"/>
                          <a:r>
                            <a:rPr lang="en-US" altLang="zh-CN" sz="2000" dirty="0"/>
                            <a:t>5</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5"/>
                      </a:ext>
                    </a:extLst>
                  </a:tr>
                  <a:tr h="379303">
                    <a:tc>
                      <a:txBody>
                        <a:bodyPr/>
                        <a:lstStyle/>
                        <a:p>
                          <a:pPr algn="ctr"/>
                          <a:r>
                            <a:rPr lang="en-US" altLang="zh-CN" sz="2000" dirty="0">
                              <a:solidFill>
                                <a:schemeClr val="tx1"/>
                              </a:solidFill>
                            </a:rPr>
                            <a:t>6</a:t>
                          </a:r>
                          <a:endParaRPr lang="zh-CN" altLang="en-US" sz="2000" dirty="0">
                            <a:solidFill>
                              <a:schemeClr val="tx1"/>
                            </a:solidFill>
                          </a:endParaRPr>
                        </a:p>
                      </a:txBody>
                      <a:tcPr/>
                    </a:tc>
                    <a:tc>
                      <a:txBody>
                        <a:bodyPr/>
                        <a:lstStyle/>
                        <a:p>
                          <a:pPr algn="ctr"/>
                          <a:r>
                            <a:rPr lang="en-US" altLang="zh-CN" sz="2000" dirty="0">
                              <a:solidFill>
                                <a:schemeClr val="accent2">
                                  <a:lumMod val="75000"/>
                                </a:schemeClr>
                              </a:solidFill>
                            </a:rPr>
                            <a:t>2-2=0</a:t>
                          </a:r>
                          <a:endParaRPr lang="zh-CN" altLang="en-US" sz="2000" dirty="0">
                            <a:solidFill>
                              <a:schemeClr val="accent2">
                                <a:lumMod val="75000"/>
                              </a:schemeClr>
                            </a:solidFill>
                          </a:endParaRPr>
                        </a:p>
                      </a:txBody>
                      <a:tcPr/>
                    </a:tc>
                    <a:extLst>
                      <a:ext uri="{0D108BD9-81ED-4DB2-BD59-A6C34878D82A}">
                        <a16:rowId xmlns:a16="http://schemas.microsoft.com/office/drawing/2014/main" val="10006"/>
                      </a:ext>
                    </a:extLst>
                  </a:tr>
                </a:tbl>
              </a:graphicData>
            </a:graphic>
          </p:graphicFrame>
        </mc:Choice>
        <mc:Fallback xmlns="">
          <p:graphicFrame>
            <p:nvGraphicFramePr>
              <p:cNvPr id="7" name="内容占位符 10">
                <a:extLst>
                  <a:ext uri="{FF2B5EF4-FFF2-40B4-BE49-F238E27FC236}">
                    <a16:creationId xmlns:a16="http://schemas.microsoft.com/office/drawing/2014/main" id="{8C00FFCD-756F-4D80-92BB-B6F721C4F3A3}"/>
                  </a:ext>
                </a:extLst>
              </p:cNvPr>
              <p:cNvGraphicFramePr>
                <a:graphicFrameLocks/>
              </p:cNvGraphicFramePr>
              <p:nvPr>
                <p:extLst>
                  <p:ext uri="{D42A27DB-BD31-4B8C-83A1-F6EECF244321}">
                    <p14:modId xmlns:p14="http://schemas.microsoft.com/office/powerpoint/2010/main" val="3318721544"/>
                  </p:ext>
                </p:extLst>
              </p:nvPr>
            </p:nvGraphicFramePr>
            <p:xfrm>
              <a:off x="4540990" y="459733"/>
              <a:ext cx="2069962" cy="2773680"/>
            </p:xfrm>
            <a:graphic>
              <a:graphicData uri="http://schemas.openxmlformats.org/drawingml/2006/table">
                <a:tbl>
                  <a:tblPr firstRow="1" bandRow="1">
                    <a:tableStyleId>{5C22544A-7EE6-4342-B048-85BDC9FD1C3A}</a:tableStyleId>
                  </a:tblPr>
                  <a:tblGrid>
                    <a:gridCol w="1034981">
                      <a:extLst>
                        <a:ext uri="{9D8B030D-6E8A-4147-A177-3AD203B41FA5}">
                          <a16:colId xmlns:a16="http://schemas.microsoft.com/office/drawing/2014/main" val="20000"/>
                        </a:ext>
                      </a:extLst>
                    </a:gridCol>
                    <a:gridCol w="1034981">
                      <a:extLst>
                        <a:ext uri="{9D8B030D-6E8A-4147-A177-3AD203B41FA5}">
                          <a16:colId xmlns:a16="http://schemas.microsoft.com/office/drawing/2014/main" val="20001"/>
                        </a:ext>
                      </a:extLst>
                    </a:gridCol>
                  </a:tblGrid>
                  <a:tr h="396240">
                    <a:tc>
                      <a:txBody>
                        <a:bodyPr/>
                        <a:lstStyle/>
                        <a:p>
                          <a:endParaRPr lang="zh-CN"/>
                        </a:p>
                      </a:txBody>
                      <a:tcPr>
                        <a:blipFill>
                          <a:blip r:embed="rId4"/>
                          <a:stretch>
                            <a:fillRect l="-585" t="-1538" r="-101754" b="-627692"/>
                          </a:stretch>
                        </a:blipFill>
                      </a:tcPr>
                    </a:tc>
                    <a:tc>
                      <a:txBody>
                        <a:bodyPr/>
                        <a:lstStyle/>
                        <a:p>
                          <a:endParaRPr lang="zh-CN"/>
                        </a:p>
                      </a:txBody>
                      <a:tcPr>
                        <a:blipFill>
                          <a:blip r:embed="rId4"/>
                          <a:stretch>
                            <a:fillRect l="-101176" t="-1538" r="-2353" b="-627692"/>
                          </a:stretch>
                        </a:blipFill>
                      </a:tcPr>
                    </a:tc>
                    <a:extLst>
                      <a:ext uri="{0D108BD9-81ED-4DB2-BD59-A6C34878D82A}">
                        <a16:rowId xmlns:a16="http://schemas.microsoft.com/office/drawing/2014/main" val="10000"/>
                      </a:ext>
                    </a:extLst>
                  </a:tr>
                  <a:tr h="396240">
                    <a:tc>
                      <a:txBody>
                        <a:bodyPr/>
                        <a:lstStyle/>
                        <a:p>
                          <a:pPr algn="ctr"/>
                          <a:r>
                            <a:rPr lang="en-US" altLang="zh-CN" sz="2000" dirty="0"/>
                            <a:t>1</a:t>
                          </a:r>
                          <a:endParaRPr lang="zh-CN" altLang="en-US" sz="2000" dirty="0"/>
                        </a:p>
                      </a:txBody>
                      <a:tcPr/>
                    </a:tc>
                    <a:tc>
                      <a:txBody>
                        <a:bodyPr/>
                        <a:lstStyle/>
                        <a:p>
                          <a:pPr algn="ctr"/>
                          <a:r>
                            <a:rPr lang="en-US" altLang="zh-CN" sz="2000" dirty="0"/>
                            <a:t>1-1=0</a:t>
                          </a:r>
                          <a:endParaRPr lang="zh-CN" altLang="en-US" sz="2000" dirty="0"/>
                        </a:p>
                      </a:txBody>
                      <a:tcPr/>
                    </a:tc>
                    <a:extLst>
                      <a:ext uri="{0D108BD9-81ED-4DB2-BD59-A6C34878D82A}">
                        <a16:rowId xmlns:a16="http://schemas.microsoft.com/office/drawing/2014/main" val="10001"/>
                      </a:ext>
                    </a:extLst>
                  </a:tr>
                  <a:tr h="396240">
                    <a:tc>
                      <a:txBody>
                        <a:bodyPr/>
                        <a:lstStyle/>
                        <a:p>
                          <a:pPr algn="ctr"/>
                          <a:r>
                            <a:rPr lang="en-US" altLang="zh-CN" sz="2000" dirty="0">
                              <a:solidFill>
                                <a:srgbClr val="C00000"/>
                              </a:solidFill>
                            </a:rPr>
                            <a:t>2</a:t>
                          </a:r>
                          <a:endParaRPr lang="zh-CN" altLang="en-US" sz="2000" dirty="0">
                            <a:solidFill>
                              <a:srgbClr val="C00000"/>
                            </a:solidFill>
                          </a:endParaRPr>
                        </a:p>
                      </a:txBody>
                      <a:tcPr/>
                    </a:tc>
                    <a:tc>
                      <a:txBody>
                        <a:bodyPr/>
                        <a:lstStyle/>
                        <a:p>
                          <a:pPr algn="ctr"/>
                          <a:r>
                            <a:rPr lang="en-US" altLang="zh-CN" sz="2000" dirty="0">
                              <a:solidFill>
                                <a:srgbClr val="C00000"/>
                              </a:solidFill>
                            </a:rPr>
                            <a:t>1+1=2</a:t>
                          </a:r>
                          <a:endParaRPr lang="zh-CN" altLang="en-US" sz="2000" dirty="0">
                            <a:solidFill>
                              <a:srgbClr val="C00000"/>
                            </a:solidFill>
                          </a:endParaRPr>
                        </a:p>
                      </a:txBody>
                      <a:tcPr/>
                    </a:tc>
                    <a:extLst>
                      <a:ext uri="{0D108BD9-81ED-4DB2-BD59-A6C34878D82A}">
                        <a16:rowId xmlns:a16="http://schemas.microsoft.com/office/drawing/2014/main" val="10002"/>
                      </a:ext>
                    </a:extLst>
                  </a:tr>
                  <a:tr h="396240">
                    <a:tc>
                      <a:txBody>
                        <a:bodyPr/>
                        <a:lstStyle/>
                        <a:p>
                          <a:pPr algn="ctr"/>
                          <a:r>
                            <a:rPr lang="en-US" altLang="zh-CN" sz="2000" dirty="0"/>
                            <a:t>3</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3"/>
                      </a:ext>
                    </a:extLst>
                  </a:tr>
                  <a:tr h="396240">
                    <a:tc>
                      <a:txBody>
                        <a:bodyPr/>
                        <a:lstStyle/>
                        <a:p>
                          <a:pPr algn="ctr"/>
                          <a:r>
                            <a:rPr lang="en-US" altLang="zh-CN" sz="2000" dirty="0">
                              <a:solidFill>
                                <a:srgbClr val="C00000"/>
                              </a:solidFill>
                            </a:rPr>
                            <a:t>4</a:t>
                          </a:r>
                          <a:endParaRPr lang="zh-CN" altLang="en-US" sz="2000" dirty="0">
                            <a:solidFill>
                              <a:srgbClr val="C00000"/>
                            </a:solidFill>
                          </a:endParaRPr>
                        </a:p>
                      </a:txBody>
                      <a:tcPr/>
                    </a:tc>
                    <a:tc>
                      <a:txBody>
                        <a:bodyPr/>
                        <a:lstStyle/>
                        <a:p>
                          <a:pPr algn="ctr"/>
                          <a:r>
                            <a:rPr lang="en-US" altLang="zh-CN" sz="2000" dirty="0">
                              <a:solidFill>
                                <a:srgbClr val="C00000"/>
                              </a:solidFill>
                            </a:rPr>
                            <a:t>2+1=3</a:t>
                          </a:r>
                          <a:endParaRPr lang="zh-CN" altLang="en-US" sz="2000" dirty="0">
                            <a:solidFill>
                              <a:srgbClr val="C00000"/>
                            </a:solidFill>
                          </a:endParaRPr>
                        </a:p>
                      </a:txBody>
                      <a:tcPr/>
                    </a:tc>
                    <a:extLst>
                      <a:ext uri="{0D108BD9-81ED-4DB2-BD59-A6C34878D82A}">
                        <a16:rowId xmlns:a16="http://schemas.microsoft.com/office/drawing/2014/main" val="10004"/>
                      </a:ext>
                    </a:extLst>
                  </a:tr>
                  <a:tr h="396240">
                    <a:tc>
                      <a:txBody>
                        <a:bodyPr/>
                        <a:lstStyle/>
                        <a:p>
                          <a:pPr algn="ctr"/>
                          <a:r>
                            <a:rPr lang="en-US" altLang="zh-CN" sz="2000" dirty="0"/>
                            <a:t>5</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0005"/>
                      </a:ext>
                    </a:extLst>
                  </a:tr>
                  <a:tr h="396240">
                    <a:tc>
                      <a:txBody>
                        <a:bodyPr/>
                        <a:lstStyle/>
                        <a:p>
                          <a:pPr algn="ctr"/>
                          <a:r>
                            <a:rPr lang="en-US" altLang="zh-CN" sz="2000" dirty="0">
                              <a:solidFill>
                                <a:schemeClr val="tx1"/>
                              </a:solidFill>
                            </a:rPr>
                            <a:t>6</a:t>
                          </a:r>
                          <a:endParaRPr lang="zh-CN" altLang="en-US" sz="2000" dirty="0">
                            <a:solidFill>
                              <a:schemeClr val="tx1"/>
                            </a:solidFill>
                          </a:endParaRPr>
                        </a:p>
                      </a:txBody>
                      <a:tcPr/>
                    </a:tc>
                    <a:tc>
                      <a:txBody>
                        <a:bodyPr/>
                        <a:lstStyle/>
                        <a:p>
                          <a:pPr algn="ctr"/>
                          <a:r>
                            <a:rPr lang="en-US" altLang="zh-CN" sz="2000" dirty="0">
                              <a:solidFill>
                                <a:schemeClr val="accent2">
                                  <a:lumMod val="75000"/>
                                </a:schemeClr>
                              </a:solidFill>
                            </a:rPr>
                            <a:t>2-2=0</a:t>
                          </a:r>
                          <a:endParaRPr lang="zh-CN" altLang="en-US" sz="2000" dirty="0">
                            <a:solidFill>
                              <a:schemeClr val="accent2">
                                <a:lumMod val="75000"/>
                              </a:schemeClr>
                            </a:solidFill>
                          </a:endParaRPr>
                        </a:p>
                      </a:txBody>
                      <a:tcPr/>
                    </a:tc>
                    <a:extLst>
                      <a:ext uri="{0D108BD9-81ED-4DB2-BD59-A6C34878D82A}">
                        <a16:rowId xmlns:a16="http://schemas.microsoft.com/office/drawing/2014/main" val="10006"/>
                      </a:ext>
                    </a:extLst>
                  </a:tr>
                </a:tbl>
              </a:graphicData>
            </a:graphic>
          </p:graphicFrame>
        </mc:Fallback>
      </mc:AlternateContent>
      <p:sp>
        <p:nvSpPr>
          <p:cNvPr id="8" name="右箭头 6">
            <a:extLst>
              <a:ext uri="{FF2B5EF4-FFF2-40B4-BE49-F238E27FC236}">
                <a16:creationId xmlns:a16="http://schemas.microsoft.com/office/drawing/2014/main" id="{3C12A8EA-CF21-4C9A-A85C-87523E0F88CB}"/>
              </a:ext>
            </a:extLst>
          </p:cNvPr>
          <p:cNvSpPr/>
          <p:nvPr/>
        </p:nvSpPr>
        <p:spPr>
          <a:xfrm>
            <a:off x="3623871" y="2262439"/>
            <a:ext cx="602901" cy="26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4D8859C-8351-4B3B-9F2E-0221C82D1150}"/>
              </a:ext>
            </a:extLst>
          </p:cNvPr>
          <p:cNvSpPr txBox="1"/>
          <p:nvPr/>
        </p:nvSpPr>
        <p:spPr>
          <a:xfrm>
            <a:off x="3367155" y="1796143"/>
            <a:ext cx="1116331" cy="369332"/>
          </a:xfrm>
          <a:prstGeom prst="rect">
            <a:avLst/>
          </a:prstGeom>
          <a:solidFill>
            <a:srgbClr val="FDC69D"/>
          </a:solidFill>
          <a:ln>
            <a:noFill/>
          </a:ln>
        </p:spPr>
        <p:txBody>
          <a:bodyPr wrap="none" rtlCol="0">
            <a:spAutoFit/>
          </a:bodyPr>
          <a:lstStyle/>
          <a:p>
            <a:r>
              <a:rPr lang="en-US" altLang="zh-CN" dirty="0"/>
              <a:t>Swap(2,6)</a:t>
            </a:r>
            <a:endParaRPr lang="zh-CN" altLang="en-US" dirty="0"/>
          </a:p>
        </p:txBody>
      </p:sp>
      <p:grpSp>
        <p:nvGrpSpPr>
          <p:cNvPr id="2" name="组合 1">
            <a:extLst>
              <a:ext uri="{FF2B5EF4-FFF2-40B4-BE49-F238E27FC236}">
                <a16:creationId xmlns:a16="http://schemas.microsoft.com/office/drawing/2014/main" id="{9200AAC5-CFC7-4314-B165-D924BBF8F37C}"/>
              </a:ext>
            </a:extLst>
          </p:cNvPr>
          <p:cNvGrpSpPr/>
          <p:nvPr/>
        </p:nvGrpSpPr>
        <p:grpSpPr>
          <a:xfrm>
            <a:off x="1697263" y="3200973"/>
            <a:ext cx="4390110" cy="3488034"/>
            <a:chOff x="5754057" y="2317560"/>
            <a:chExt cx="4390110" cy="3488034"/>
          </a:xfrm>
        </p:grpSpPr>
        <p:pic>
          <p:nvPicPr>
            <p:cNvPr id="10" name="图片 9">
              <a:extLst>
                <a:ext uri="{FF2B5EF4-FFF2-40B4-BE49-F238E27FC236}">
                  <a16:creationId xmlns:a16="http://schemas.microsoft.com/office/drawing/2014/main" id="{BF3D95AC-6574-459D-8076-00E781665A64}"/>
                </a:ext>
              </a:extLst>
            </p:cNvPr>
            <p:cNvPicPr>
              <a:picLocks noChangeAspect="1"/>
            </p:cNvPicPr>
            <p:nvPr/>
          </p:nvPicPr>
          <p:blipFill>
            <a:blip r:embed="rId5"/>
            <a:stretch>
              <a:fillRect/>
            </a:stretch>
          </p:blipFill>
          <p:spPr>
            <a:xfrm>
              <a:off x="8938654" y="4023302"/>
              <a:ext cx="1205513" cy="1657600"/>
            </a:xfrm>
            <a:prstGeom prst="rect">
              <a:avLst/>
            </a:prstGeom>
          </p:spPr>
        </p:pic>
        <p:pic>
          <p:nvPicPr>
            <p:cNvPr id="11" name="图片 10">
              <a:extLst>
                <a:ext uri="{FF2B5EF4-FFF2-40B4-BE49-F238E27FC236}">
                  <a16:creationId xmlns:a16="http://schemas.microsoft.com/office/drawing/2014/main" id="{419C9173-8D98-4316-B10F-65B5EB66B2C8}"/>
                </a:ext>
              </a:extLst>
            </p:cNvPr>
            <p:cNvPicPr>
              <a:picLocks noChangeAspect="1"/>
            </p:cNvPicPr>
            <p:nvPr/>
          </p:nvPicPr>
          <p:blipFill>
            <a:blip r:embed="rId6"/>
            <a:stretch>
              <a:fillRect/>
            </a:stretch>
          </p:blipFill>
          <p:spPr>
            <a:xfrm>
              <a:off x="5754057" y="2317560"/>
              <a:ext cx="3493190" cy="3488034"/>
            </a:xfrm>
            <a:prstGeom prst="rect">
              <a:avLst/>
            </a:prstGeom>
          </p:spPr>
        </p:pic>
        <p:sp>
          <p:nvSpPr>
            <p:cNvPr id="12" name="椭圆 11">
              <a:extLst>
                <a:ext uri="{FF2B5EF4-FFF2-40B4-BE49-F238E27FC236}">
                  <a16:creationId xmlns:a16="http://schemas.microsoft.com/office/drawing/2014/main" id="{9B908D67-807C-48FE-BD4D-155CD07BBF70}"/>
                </a:ext>
              </a:extLst>
            </p:cNvPr>
            <p:cNvSpPr/>
            <p:nvPr/>
          </p:nvSpPr>
          <p:spPr>
            <a:xfrm>
              <a:off x="8938654" y="5306145"/>
              <a:ext cx="1205513" cy="3315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219368A-10AC-458C-A412-12133436E57E}"/>
                </a:ext>
              </a:extLst>
            </p:cNvPr>
            <p:cNvSpPr/>
            <p:nvPr/>
          </p:nvSpPr>
          <p:spPr>
            <a:xfrm>
              <a:off x="8931326" y="4333128"/>
              <a:ext cx="1205513" cy="3315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0690BCC-1EBC-4F30-AF61-095581FA5885}"/>
                  </a:ext>
                </a:extLst>
              </p:cNvPr>
              <p:cNvSpPr txBox="1"/>
              <p:nvPr/>
            </p:nvSpPr>
            <p:spPr>
              <a:xfrm>
                <a:off x="6325528" y="3351813"/>
                <a:ext cx="2378465" cy="2330253"/>
              </a:xfrm>
              <a:prstGeom prst="rect">
                <a:avLst/>
              </a:prstGeom>
              <a:solidFill>
                <a:schemeClr val="bg1">
                  <a:lumMod val="85000"/>
                </a:schemeClr>
              </a:solidFill>
            </p:spPr>
            <p:txBody>
              <a:bodyPr wrap="square" rtlCol="0">
                <a:spAutoFit/>
              </a:bodyPr>
              <a:lstStyle/>
              <a:p>
                <a:pPr>
                  <a:lnSpc>
                    <a:spcPct val="150000"/>
                  </a:lnSpc>
                </a:pPr>
                <a:r>
                  <a:rPr lang="zh-CN" altLang="en-US" sz="2000" dirty="0"/>
                  <a:t>根据目标函数，取</a:t>
                </a:r>
                <a14:m>
                  <m:oMath xmlns:m="http://schemas.openxmlformats.org/officeDocument/2006/math">
                    <m:r>
                      <a:rPr lang="zh-CN" altLang="en-US" sz="2000" i="1" dirty="0" smtClean="0">
                        <a:latin typeface="Cambria Math" panose="02040503050406030204" pitchFamily="18" charset="0"/>
                      </a:rPr>
                      <m:t>𝑓</m:t>
                    </m:r>
                    <m:r>
                      <a:rPr lang="en-US" altLang="zh-CN" sz="2000" i="1" dirty="0">
                        <a:latin typeface="Cambria Math" panose="02040503050406030204" pitchFamily="18" charset="0"/>
                      </a:rPr>
                      <m:t>(</m:t>
                    </m:r>
                    <m:r>
                      <a:rPr lang="zh-CN" altLang="en-US" sz="2000" i="1" dirty="0">
                        <a:latin typeface="Cambria Math" panose="02040503050406030204" pitchFamily="18" charset="0"/>
                      </a:rPr>
                      <m:t>𝑋</m:t>
                    </m:r>
                    <m:r>
                      <a:rPr lang="zh-CN" altLang="en-US" sz="2000" i="1" dirty="0">
                        <a:latin typeface="Cambria Math" panose="02040503050406030204" pitchFamily="18" charset="0"/>
                      </a:rPr>
                      <m:t> ⊕</m:t>
                    </m:r>
                    <m:r>
                      <a:rPr lang="zh-CN" altLang="en-US" sz="2000" i="1" dirty="0">
                        <a:latin typeface="Cambria Math" panose="02040503050406030204" pitchFamily="18" charset="0"/>
                      </a:rPr>
                      <m:t>𝑆𝑤𝑎𝑝</m:t>
                    </m:r>
                    <m:r>
                      <a:rPr lang="en-US" altLang="zh-CN" sz="2000" i="1" dirty="0">
                        <a:latin typeface="Cambria Math" panose="02040503050406030204" pitchFamily="18" charset="0"/>
                      </a:rPr>
                      <m:t>(</m:t>
                    </m:r>
                    <m:r>
                      <a:rPr lang="zh-CN" altLang="en-US" sz="2000" i="1" dirty="0">
                        <a:latin typeface="Cambria Math" panose="02040503050406030204" pitchFamily="18" charset="0"/>
                      </a:rPr>
                      <m:t>𝑖</m:t>
                    </m:r>
                    <m:r>
                      <a:rPr lang="en-US" altLang="zh-CN" sz="2000" i="1" dirty="0">
                        <a:latin typeface="Cambria Math" panose="02040503050406030204" pitchFamily="18" charset="0"/>
                      </a:rPr>
                      <m:t>,</m:t>
                    </m:r>
                    <m:r>
                      <a:rPr lang="zh-CN" altLang="en-US" sz="2000" i="1" dirty="0">
                        <a:latin typeface="Cambria Math" panose="02040503050406030204" pitchFamily="18" charset="0"/>
                      </a:rPr>
                      <m:t>𝑗</m:t>
                    </m:r>
                    <m:r>
                      <a:rPr lang="en-US" altLang="zh-CN" sz="2000" i="1" dirty="0">
                        <a:latin typeface="Cambria Math" panose="02040503050406030204" pitchFamily="18" charset="0"/>
                      </a:rPr>
                      <m:t>))</m:t>
                    </m:r>
                  </m:oMath>
                </a14:m>
                <a:r>
                  <a:rPr lang="zh-CN" altLang="en-US" sz="2000" dirty="0"/>
                  <a:t>最小的一对节点对进行交换，并更新所有候选中心的</a:t>
                </a:r>
                <a14:m>
                  <m:oMath xmlns:m="http://schemas.openxmlformats.org/officeDocument/2006/math">
                    <m:r>
                      <a:rPr lang="en-US" altLang="zh-CN" sz="2000" i="1" dirty="0" smtClean="0">
                        <a:latin typeface="Cambria Math" panose="02040503050406030204" pitchFamily="18" charset="0"/>
                      </a:rPr>
                      <m:t>𝛿</m:t>
                    </m:r>
                  </m:oMath>
                </a14:m>
                <a:r>
                  <a:rPr lang="zh-CN" altLang="en-US" sz="2000" dirty="0"/>
                  <a:t>值</a:t>
                </a:r>
              </a:p>
            </p:txBody>
          </p:sp>
        </mc:Choice>
        <mc:Fallback xmlns="">
          <p:sp>
            <p:nvSpPr>
              <p:cNvPr id="14" name="文本框 13">
                <a:extLst>
                  <a:ext uri="{FF2B5EF4-FFF2-40B4-BE49-F238E27FC236}">
                    <a16:creationId xmlns:a16="http://schemas.microsoft.com/office/drawing/2014/main" id="{F0690BCC-1EBC-4F30-AF61-095581FA5885}"/>
                  </a:ext>
                </a:extLst>
              </p:cNvPr>
              <p:cNvSpPr txBox="1">
                <a:spLocks noRot="1" noChangeAspect="1" noMove="1" noResize="1" noEditPoints="1" noAdjustHandles="1" noChangeArrowheads="1" noChangeShapeType="1" noTextEdit="1"/>
              </p:cNvSpPr>
              <p:nvPr/>
            </p:nvSpPr>
            <p:spPr>
              <a:xfrm>
                <a:off x="6325528" y="3351813"/>
                <a:ext cx="2378465" cy="2330253"/>
              </a:xfrm>
              <a:prstGeom prst="rect">
                <a:avLst/>
              </a:prstGeom>
              <a:blipFill>
                <a:blip r:embed="rId7"/>
                <a:stretch>
                  <a:fillRect l="-2821" r="-2564" b="-3403"/>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73567049-ADE2-4C5B-9207-86759CAD4928}"/>
              </a:ext>
            </a:extLst>
          </p:cNvPr>
          <p:cNvSpPr/>
          <p:nvPr/>
        </p:nvSpPr>
        <p:spPr bwMode="auto">
          <a:xfrm>
            <a:off x="6925170" y="1325636"/>
            <a:ext cx="1553183" cy="131131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50000"/>
              </a:lnSpc>
              <a:spcBef>
                <a:spcPct val="0"/>
              </a:spcBef>
              <a:spcAft>
                <a:spcPct val="0"/>
              </a:spcAft>
              <a:buClrTx/>
              <a:buSzTx/>
              <a:buFont typeface="Arial" panose="020B0604020202020204" pitchFamily="34" charset="0"/>
              <a:buNone/>
            </a:pPr>
            <a:r>
              <a:rPr kumimoji="0" lang="zh-CN" altLang="en-US" sz="22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做最好的</a:t>
            </a:r>
            <a:endParaRPr kumimoji="0" lang="en-US" altLang="zh-CN" sz="22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50000"/>
              </a:lnSpc>
              <a:spcBef>
                <a:spcPct val="0"/>
              </a:spcBef>
              <a:spcAft>
                <a:spcPct val="0"/>
              </a:spcAft>
              <a:buClrTx/>
              <a:buSzTx/>
              <a:buFont typeface="Arial" panose="020B0604020202020204" pitchFamily="34" charset="0"/>
              <a:buNone/>
            </a:pPr>
            <a:r>
              <a:rPr kumimoji="0" lang="zh-CN" altLang="en-US" sz="22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交换动作</a:t>
            </a:r>
          </a:p>
        </p:txBody>
      </p:sp>
    </p:spTree>
    <p:extLst>
      <p:ext uri="{BB962C8B-B14F-4D97-AF65-F5344CB8AC3E}">
        <p14:creationId xmlns:p14="http://schemas.microsoft.com/office/powerpoint/2010/main" val="1063858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E74494BB-44A0-4DF5-A9CA-E764B28E0168}"/>
              </a:ext>
            </a:extLst>
          </p:cNvPr>
          <p:cNvSpPr/>
          <p:nvPr/>
        </p:nvSpPr>
        <p:spPr bwMode="auto">
          <a:xfrm>
            <a:off x="174202" y="304800"/>
            <a:ext cx="8651834" cy="635176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50000"/>
              </a:lnSpc>
            </a:pP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DD72AC4-E4F2-4DBD-BBEF-D21A224333CF}"/>
                  </a:ext>
                </a:extLst>
              </p:cNvPr>
              <p:cNvSpPr txBox="1"/>
              <p:nvPr/>
            </p:nvSpPr>
            <p:spPr>
              <a:xfrm>
                <a:off x="6346203" y="2591353"/>
                <a:ext cx="2378465" cy="2330253"/>
              </a:xfrm>
              <a:prstGeom prst="rect">
                <a:avLst/>
              </a:prstGeom>
              <a:solidFill>
                <a:schemeClr val="bg1">
                  <a:lumMod val="85000"/>
                </a:schemeClr>
              </a:solidFill>
            </p:spPr>
            <p:txBody>
              <a:bodyPr wrap="square" rtlCol="0">
                <a:spAutoFit/>
              </a:bodyPr>
              <a:lstStyle/>
              <a:p>
                <a:pPr>
                  <a:lnSpc>
                    <a:spcPct val="150000"/>
                  </a:lnSpc>
                </a:pPr>
                <a:r>
                  <a:rPr lang="zh-CN" altLang="en-US" sz="2000" dirty="0"/>
                  <a:t>根据目标函数，取</a:t>
                </a:r>
                <a14:m>
                  <m:oMath xmlns:m="http://schemas.openxmlformats.org/officeDocument/2006/math">
                    <m:r>
                      <a:rPr lang="zh-CN" altLang="en-US" sz="2000" i="1" dirty="0" smtClean="0">
                        <a:latin typeface="Cambria Math" panose="02040503050406030204" pitchFamily="18" charset="0"/>
                      </a:rPr>
                      <m:t>𝑓</m:t>
                    </m:r>
                    <m:r>
                      <a:rPr lang="en-US" altLang="zh-CN" sz="2000" i="1" dirty="0">
                        <a:latin typeface="Cambria Math" panose="02040503050406030204" pitchFamily="18" charset="0"/>
                      </a:rPr>
                      <m:t>(</m:t>
                    </m:r>
                    <m:r>
                      <a:rPr lang="zh-CN" altLang="en-US" sz="2000" i="1" dirty="0">
                        <a:latin typeface="Cambria Math" panose="02040503050406030204" pitchFamily="18" charset="0"/>
                      </a:rPr>
                      <m:t>𝑋</m:t>
                    </m:r>
                    <m:r>
                      <a:rPr lang="zh-CN" altLang="en-US" sz="2000" i="1" dirty="0">
                        <a:latin typeface="Cambria Math" panose="02040503050406030204" pitchFamily="18" charset="0"/>
                      </a:rPr>
                      <m:t> ⊕</m:t>
                    </m:r>
                    <m:r>
                      <a:rPr lang="zh-CN" altLang="en-US" sz="2000" i="1" dirty="0">
                        <a:latin typeface="Cambria Math" panose="02040503050406030204" pitchFamily="18" charset="0"/>
                      </a:rPr>
                      <m:t>𝑆𝑤𝑎𝑝</m:t>
                    </m:r>
                    <m:r>
                      <a:rPr lang="en-US" altLang="zh-CN" sz="2000" i="1" dirty="0">
                        <a:latin typeface="Cambria Math" panose="02040503050406030204" pitchFamily="18" charset="0"/>
                      </a:rPr>
                      <m:t>(</m:t>
                    </m:r>
                    <m:r>
                      <a:rPr lang="zh-CN" altLang="en-US" sz="2000" i="1" dirty="0">
                        <a:latin typeface="Cambria Math" panose="02040503050406030204" pitchFamily="18" charset="0"/>
                      </a:rPr>
                      <m:t>𝑖</m:t>
                    </m:r>
                    <m:r>
                      <a:rPr lang="en-US" altLang="zh-CN" sz="2000" i="1" dirty="0">
                        <a:latin typeface="Cambria Math" panose="02040503050406030204" pitchFamily="18" charset="0"/>
                      </a:rPr>
                      <m:t>,</m:t>
                    </m:r>
                    <m:r>
                      <a:rPr lang="zh-CN" altLang="en-US" sz="2000" i="1" dirty="0">
                        <a:latin typeface="Cambria Math" panose="02040503050406030204" pitchFamily="18" charset="0"/>
                      </a:rPr>
                      <m:t>𝑗</m:t>
                    </m:r>
                    <m:r>
                      <a:rPr lang="en-US" altLang="zh-CN" sz="2000" i="1" dirty="0">
                        <a:latin typeface="Cambria Math" panose="02040503050406030204" pitchFamily="18" charset="0"/>
                      </a:rPr>
                      <m:t>))</m:t>
                    </m:r>
                  </m:oMath>
                </a14:m>
                <a:r>
                  <a:rPr lang="zh-CN" altLang="en-US" sz="2000" dirty="0"/>
                  <a:t>最小的一对节点对进行交换，并更新相应节点</a:t>
                </a:r>
                <a14:m>
                  <m:oMath xmlns:m="http://schemas.openxmlformats.org/officeDocument/2006/math">
                    <m:r>
                      <a:rPr lang="zh-CN" altLang="en-US" sz="2000" i="1" dirty="0">
                        <a:latin typeface="Cambria Math" panose="02040503050406030204" pitchFamily="18" charset="0"/>
                      </a:rPr>
                      <m:t>的</m:t>
                    </m:r>
                    <m:r>
                      <a:rPr lang="en-US" altLang="zh-CN" sz="2000" i="1" dirty="0" smtClean="0">
                        <a:latin typeface="Cambria Math" panose="02040503050406030204" pitchFamily="18" charset="0"/>
                      </a:rPr>
                      <m:t>𝛿</m:t>
                    </m:r>
                  </m:oMath>
                </a14:m>
                <a:r>
                  <a:rPr lang="zh-CN" altLang="en-US" sz="2000" dirty="0"/>
                  <a:t>值</a:t>
                </a:r>
              </a:p>
            </p:txBody>
          </p:sp>
        </mc:Choice>
        <mc:Fallback xmlns="">
          <p:sp>
            <p:nvSpPr>
              <p:cNvPr id="22" name="文本框 21">
                <a:extLst>
                  <a:ext uri="{FF2B5EF4-FFF2-40B4-BE49-F238E27FC236}">
                    <a16:creationId xmlns:a16="http://schemas.microsoft.com/office/drawing/2014/main" id="{2DD72AC4-E4F2-4DBD-BBEF-D21A224333CF}"/>
                  </a:ext>
                </a:extLst>
              </p:cNvPr>
              <p:cNvSpPr txBox="1">
                <a:spLocks noRot="1" noChangeAspect="1" noMove="1" noResize="1" noEditPoints="1" noAdjustHandles="1" noChangeArrowheads="1" noChangeShapeType="1" noTextEdit="1"/>
              </p:cNvSpPr>
              <p:nvPr/>
            </p:nvSpPr>
            <p:spPr>
              <a:xfrm>
                <a:off x="6346203" y="2591353"/>
                <a:ext cx="2378465" cy="2330253"/>
              </a:xfrm>
              <a:prstGeom prst="rect">
                <a:avLst/>
              </a:prstGeom>
              <a:blipFill>
                <a:blip r:embed="rId3"/>
                <a:stretch>
                  <a:fillRect l="-2564" b="-340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1BBE677-BC37-483A-94F8-9709E0DA32BA}"/>
              </a:ext>
            </a:extLst>
          </p:cNvPr>
          <p:cNvPicPr>
            <a:picLocks noChangeAspect="1"/>
          </p:cNvPicPr>
          <p:nvPr/>
        </p:nvPicPr>
        <p:blipFill>
          <a:blip r:embed="rId4"/>
          <a:stretch>
            <a:fillRect/>
          </a:stretch>
        </p:blipFill>
        <p:spPr>
          <a:xfrm>
            <a:off x="358398" y="1059988"/>
            <a:ext cx="5987805" cy="4841390"/>
          </a:xfrm>
          <a:prstGeom prst="rect">
            <a:avLst/>
          </a:prstGeom>
        </p:spPr>
      </p:pic>
      <p:sp>
        <p:nvSpPr>
          <p:cNvPr id="6" name="矩形 5">
            <a:extLst>
              <a:ext uri="{FF2B5EF4-FFF2-40B4-BE49-F238E27FC236}">
                <a16:creationId xmlns:a16="http://schemas.microsoft.com/office/drawing/2014/main" id="{E16891E4-DE4B-411E-B754-BE5F2D562531}"/>
              </a:ext>
            </a:extLst>
          </p:cNvPr>
          <p:cNvSpPr/>
          <p:nvPr/>
        </p:nvSpPr>
        <p:spPr bwMode="auto">
          <a:xfrm>
            <a:off x="6382956" y="617471"/>
            <a:ext cx="2455331" cy="830605"/>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50000"/>
              </a:lnSpc>
              <a:spcBef>
                <a:spcPct val="0"/>
              </a:spcBef>
              <a:spcAft>
                <a:spcPct val="0"/>
              </a:spcAft>
              <a:buClrTx/>
              <a:buSzTx/>
              <a:buFont typeface="Arial" panose="020B0604020202020204" pitchFamily="34" charset="0"/>
              <a:buNone/>
            </a:pPr>
            <a:r>
              <a:rPr kumimoji="0" lang="zh-CN" altLang="en-US" sz="22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做最好的动作，更新数据结构</a:t>
            </a:r>
          </a:p>
        </p:txBody>
      </p:sp>
    </p:spTree>
    <p:extLst>
      <p:ext uri="{BB962C8B-B14F-4D97-AF65-F5344CB8AC3E}">
        <p14:creationId xmlns:p14="http://schemas.microsoft.com/office/powerpoint/2010/main" val="3736954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E74494BB-44A0-4DF5-A9CA-E764B28E0168}"/>
                  </a:ext>
                </a:extLst>
              </p:cNvPr>
              <p:cNvSpPr/>
              <p:nvPr/>
            </p:nvSpPr>
            <p:spPr bwMode="auto">
              <a:xfrm>
                <a:off x="409574" y="1161142"/>
                <a:ext cx="8267701" cy="5495423"/>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indent="-342900">
                  <a:lnSpc>
                    <a:spcPct val="150000"/>
                  </a:lnSpc>
                  <a:spcBef>
                    <a:spcPts val="600"/>
                  </a:spcBef>
                  <a:buFont typeface="Arial" panose="020B0604020202020204" pitchFamily="34" charset="0"/>
                  <a:buChar char="•"/>
                </a:pPr>
                <a:r>
                  <a:rPr lang="zh-CN" altLang="en-US" sz="2200" dirty="0"/>
                  <a:t>禁忌搜索通常包含一个禁忌列表，以禁止重新访问最近访问过的解决方案</a:t>
                </a:r>
                <a:r>
                  <a:rPr lang="en-US" altLang="zh-CN" sz="2200" dirty="0"/>
                  <a:t>;</a:t>
                </a:r>
                <a:br>
                  <a:rPr lang="zh-CN" altLang="en-US" sz="2200" dirty="0"/>
                </a:br>
                <a:endParaRPr lang="zh-CN" altLang="en-US" sz="2200" dirty="0"/>
              </a:p>
              <a:p>
                <a:pPr marL="342900" indent="-342900">
                  <a:lnSpc>
                    <a:spcPct val="150000"/>
                  </a:lnSpc>
                  <a:spcBef>
                    <a:spcPts val="600"/>
                  </a:spcBef>
                  <a:buFont typeface="Arial" panose="020B0604020202020204" pitchFamily="34" charset="0"/>
                  <a:buChar char="•"/>
                </a:pPr>
                <a:r>
                  <a:rPr lang="zh-CN" altLang="en-US" sz="2200" dirty="0"/>
                  <a:t>禁忌策略防止关闭新开的中心或立即重新开放新关闭的中心</a:t>
                </a:r>
                <a:endParaRPr lang="en-US" altLang="zh-CN" sz="2200" dirty="0"/>
              </a:p>
              <a:p>
                <a:pPr marL="342900" indent="-342900">
                  <a:lnSpc>
                    <a:spcPct val="150000"/>
                  </a:lnSpc>
                  <a:spcBef>
                    <a:spcPts val="600"/>
                  </a:spcBef>
                  <a:buFont typeface="Arial" panose="020B0604020202020204" pitchFamily="34" charset="0"/>
                  <a:buChar char="•"/>
                </a:pPr>
                <a:r>
                  <a:rPr lang="zh-CN" altLang="en-US" sz="2200" dirty="0">
                    <a:latin typeface="Cambria Math" panose="02040503050406030204" pitchFamily="18" charset="0"/>
                  </a:rPr>
                  <a:t>对于禁忌列表，执行动作</a:t>
                </a:r>
                <a14:m>
                  <m:oMath xmlns:m="http://schemas.openxmlformats.org/officeDocument/2006/math">
                    <m:r>
                      <a:rPr lang="en-US" altLang="zh-CN" sz="2200" i="1" dirty="0" smtClean="0">
                        <a:solidFill>
                          <a:schemeClr val="tx1"/>
                        </a:solidFill>
                        <a:latin typeface="Cambria Math" panose="02040503050406030204" pitchFamily="18" charset="0"/>
                        <a:ea typeface="华文楷体" panose="02010600040101010101" pitchFamily="2" charset="-122"/>
                      </a:rPr>
                      <m:t>𝑆𝑤𝑎𝑝</m:t>
                    </m:r>
                    <m:r>
                      <a:rPr lang="en-US" altLang="zh-CN" sz="2200" i="1" dirty="0" smtClean="0">
                        <a:solidFill>
                          <a:schemeClr val="tx1"/>
                        </a:solidFill>
                        <a:latin typeface="Cambria Math" panose="02040503050406030204" pitchFamily="18" charset="0"/>
                        <a:ea typeface="华文楷体" panose="02010600040101010101" pitchFamily="2" charset="-122"/>
                      </a:rPr>
                      <m:t>(</m:t>
                    </m:r>
                    <m:r>
                      <a:rPr lang="en-US" altLang="zh-CN" sz="2200" i="1" dirty="0" err="1" smtClean="0">
                        <a:solidFill>
                          <a:schemeClr val="tx1"/>
                        </a:solidFill>
                        <a:latin typeface="Cambria Math" panose="02040503050406030204" pitchFamily="18" charset="0"/>
                        <a:ea typeface="华文楷体" panose="02010600040101010101" pitchFamily="2" charset="-122"/>
                      </a:rPr>
                      <m:t>𝑖</m:t>
                    </m:r>
                    <m:r>
                      <a:rPr lang="en-US" altLang="zh-CN" sz="2200" i="1" dirty="0" err="1" smtClean="0">
                        <a:solidFill>
                          <a:schemeClr val="tx1"/>
                        </a:solidFill>
                        <a:latin typeface="Cambria Math" panose="02040503050406030204" pitchFamily="18" charset="0"/>
                        <a:ea typeface="华文楷体" panose="02010600040101010101" pitchFamily="2" charset="-122"/>
                      </a:rPr>
                      <m:t>,</m:t>
                    </m:r>
                    <m:r>
                      <a:rPr lang="en-US" altLang="zh-CN" sz="2200" i="1" dirty="0" err="1" smtClean="0">
                        <a:solidFill>
                          <a:schemeClr val="tx1"/>
                        </a:solidFill>
                        <a:latin typeface="Cambria Math" panose="02040503050406030204" pitchFamily="18" charset="0"/>
                        <a:ea typeface="华文楷体" panose="02010600040101010101" pitchFamily="2" charset="-122"/>
                      </a:rPr>
                      <m:t>𝑗</m:t>
                    </m:r>
                    <m:r>
                      <a:rPr lang="en-US" altLang="zh-CN" sz="2200" i="1" dirty="0" smtClean="0">
                        <a:solidFill>
                          <a:schemeClr val="tx1"/>
                        </a:solidFill>
                        <a:latin typeface="Cambria Math" panose="02040503050406030204" pitchFamily="18" charset="0"/>
                        <a:ea typeface="华文楷体" panose="02010600040101010101" pitchFamily="2" charset="-122"/>
                      </a:rPr>
                      <m:t>)</m:t>
                    </m:r>
                  </m:oMath>
                </a14:m>
                <a:r>
                  <a:rPr lang="en-US" altLang="zh-CN" sz="2200" dirty="0">
                    <a:solidFill>
                      <a:schemeClr val="tx1"/>
                    </a:solidFill>
                    <a:ea typeface="华文楷体" panose="02010600040101010101" pitchFamily="2" charset="-122"/>
                  </a:rPr>
                  <a:t> </a:t>
                </a:r>
                <a:r>
                  <a:rPr lang="zh-CN" altLang="en-US" sz="2200" dirty="0">
                    <a:solidFill>
                      <a:schemeClr val="tx1"/>
                    </a:solidFill>
                    <a:latin typeface="宋体" panose="02010600030101010101" pitchFamily="2" charset="-122"/>
                  </a:rPr>
                  <a:t>后，在之后</a:t>
                </a:r>
                <a14:m>
                  <m:oMath xmlns:m="http://schemas.openxmlformats.org/officeDocument/2006/math">
                    <m:r>
                      <a:rPr lang="zh-CN" altLang="en-US" sz="2200" i="1" dirty="0">
                        <a:latin typeface="Cambria Math" panose="02040503050406030204" pitchFamily="18" charset="0"/>
                      </a:rPr>
                      <m:t>的</m:t>
                    </m:r>
                    <m:r>
                      <a:rPr lang="en-US" altLang="zh-CN" sz="2200" i="1" dirty="0" smtClean="0">
                        <a:solidFill>
                          <a:schemeClr val="tx1"/>
                        </a:solidFill>
                        <a:latin typeface="Cambria Math" panose="02040503050406030204" pitchFamily="18" charset="0"/>
                      </a:rPr>
                      <m:t>𝑡𝑡</m:t>
                    </m:r>
                  </m:oMath>
                </a14:m>
                <a:r>
                  <a:rPr lang="zh-CN" altLang="en-US" sz="2200" dirty="0">
                    <a:solidFill>
                      <a:schemeClr val="tx1"/>
                    </a:solidFill>
                    <a:latin typeface="宋体" panose="02010600030101010101" pitchFamily="2" charset="-122"/>
                  </a:rPr>
                  <a:t>步迭代内</a:t>
                </a:r>
                <a14:m>
                  <m:oMath xmlns:m="http://schemas.openxmlformats.org/officeDocument/2006/math">
                    <m:r>
                      <a:rPr lang="en-US" altLang="zh-CN" sz="2200" i="1" dirty="0" smtClean="0">
                        <a:solidFill>
                          <a:schemeClr val="tx1"/>
                        </a:solidFill>
                        <a:latin typeface="Cambria Math" panose="02040503050406030204" pitchFamily="18" charset="0"/>
                      </a:rPr>
                      <m:t>𝑖</m:t>
                    </m:r>
                  </m:oMath>
                </a14:m>
                <a:r>
                  <a:rPr lang="zh-CN" altLang="en-US" sz="2200" dirty="0">
                    <a:solidFill>
                      <a:schemeClr val="tx1"/>
                    </a:solidFill>
                    <a:latin typeface="宋体" panose="02010600030101010101" pitchFamily="2" charset="-122"/>
                  </a:rPr>
                  <a:t>个</a:t>
                </a:r>
                <a14:m>
                  <m:oMath xmlns:m="http://schemas.openxmlformats.org/officeDocument/2006/math">
                    <m:r>
                      <a:rPr lang="en-US" altLang="zh-CN" sz="2200" i="1" dirty="0" smtClean="0">
                        <a:solidFill>
                          <a:schemeClr val="tx1"/>
                        </a:solidFill>
                        <a:latin typeface="Cambria Math" panose="02040503050406030204" pitchFamily="18" charset="0"/>
                      </a:rPr>
                      <m:t>𝑗</m:t>
                    </m:r>
                  </m:oMath>
                </a14:m>
                <a:r>
                  <a:rPr lang="zh-CN" altLang="en-US" sz="2200" dirty="0">
                    <a:solidFill>
                      <a:schemeClr val="tx1"/>
                    </a:solidFill>
                    <a:latin typeface="宋体" panose="02010600030101010101" pitchFamily="2" charset="-122"/>
                  </a:rPr>
                  <a:t>都不允许被操作。</a:t>
                </a:r>
                <a:endParaRPr lang="en-US" altLang="zh-CN" sz="2200" dirty="0">
                  <a:solidFill>
                    <a:schemeClr val="tx1"/>
                  </a:solidFill>
                  <a:latin typeface="宋体" panose="02010600030101010101" pitchFamily="2" charset="-122"/>
                </a:endParaRPr>
              </a:p>
              <a:p>
                <a:pPr>
                  <a:lnSpc>
                    <a:spcPct val="150000"/>
                  </a:lnSpc>
                  <a:spcBef>
                    <a:spcPts val="600"/>
                  </a:spcBef>
                </a:pPr>
                <a:r>
                  <a:rPr lang="zh-CN" altLang="en-US" sz="2200" b="1" dirty="0">
                    <a:latin typeface="微软雅黑" panose="020B0503020204020204" pitchFamily="34" charset="-122"/>
                    <a:ea typeface="微软雅黑" panose="020B0503020204020204" pitchFamily="34" charset="-122"/>
                  </a:rPr>
                  <a:t>禁忌步长：</a:t>
                </a:r>
                <a:endParaRPr lang="en-US" altLang="zh-CN" sz="2200" b="1" dirty="0">
                  <a:latin typeface="微软雅黑" panose="020B0503020204020204" pitchFamily="34" charset="-122"/>
                  <a:ea typeface="微软雅黑" panose="020B0503020204020204" pitchFamily="34" charset="-122"/>
                </a:endParaRPr>
              </a:p>
              <a:p>
                <a:pPr marL="342900" indent="-342900">
                  <a:lnSpc>
                    <a:spcPct val="150000"/>
                  </a:lnSpc>
                  <a:spcBef>
                    <a:spcPts val="600"/>
                  </a:spcBef>
                  <a:buFont typeface="Arial" panose="020B0604020202020204" pitchFamily="34" charset="0"/>
                  <a:buChar char="•"/>
                </a:pPr>
                <a:r>
                  <a:rPr lang="zh-CN" altLang="en-US" sz="2200" dirty="0">
                    <a:latin typeface="Cambria Math" panose="02040503050406030204" pitchFamily="18" charset="0"/>
                  </a:rPr>
                  <a:t>这里的禁忌步长</a:t>
                </a:r>
                <a14:m>
                  <m:oMath xmlns:m="http://schemas.openxmlformats.org/officeDocument/2006/math">
                    <m:r>
                      <a:rPr lang="en-US" altLang="zh-CN" sz="2200" i="1" dirty="0" smtClean="0">
                        <a:latin typeface="Cambria Math" panose="02040503050406030204" pitchFamily="18" charset="0"/>
                      </a:rPr>
                      <m:t>𝑡𝑡</m:t>
                    </m:r>
                  </m:oMath>
                </a14:m>
                <a:r>
                  <a:rPr lang="zh-CN" altLang="en-US" sz="2200" dirty="0">
                    <a:latin typeface="Cambria Math" panose="02040503050406030204" pitchFamily="18" charset="0"/>
                  </a:rPr>
                  <a:t>是一个静态常量</a:t>
                </a:r>
                <a:endParaRPr lang="en-US" altLang="zh-CN" sz="2200"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𝑡𝑡</m:t>
                      </m:r>
                      <m:r>
                        <a:rPr lang="en-US" altLang="zh-CN" sz="2200" b="0" i="1" smtClean="0">
                          <a:latin typeface="Cambria Math" panose="02040503050406030204" pitchFamily="18" charset="0"/>
                        </a:rPr>
                        <m:t>=1</m:t>
                      </m:r>
                      <m:r>
                        <a:rPr lang="en-US" altLang="zh-CN" sz="2200" b="0" i="0" smtClean="0">
                          <a:latin typeface="Cambria Math" panose="02040503050406030204" pitchFamily="18" charset="0"/>
                        </a:rPr>
                        <m:t> </m:t>
                      </m:r>
                      <m:r>
                        <m:rPr>
                          <m:sty m:val="p"/>
                        </m:rPr>
                        <a:rPr lang="en-US" altLang="zh-CN" sz="2200" b="0" i="0" smtClean="0">
                          <a:latin typeface="Cambria Math" panose="02040503050406030204" pitchFamily="18" charset="0"/>
                        </a:rPr>
                        <m:t>or</m:t>
                      </m:r>
                      <m:r>
                        <a:rPr lang="en-US" altLang="zh-CN" sz="2200" b="0" i="0" smtClean="0">
                          <a:latin typeface="Cambria Math" panose="02040503050406030204" pitchFamily="18" charset="0"/>
                        </a:rPr>
                        <m:t> 2</m:t>
                      </m:r>
                    </m:oMath>
                  </m:oMathPara>
                </a14:m>
                <a:endParaRPr lang="en-US" altLang="zh-CN" sz="2200" dirty="0">
                  <a:latin typeface="Cambria Math" panose="02040503050406030204" pitchFamily="18" charset="0"/>
                </a:endParaRPr>
              </a:p>
            </p:txBody>
          </p:sp>
        </mc:Choice>
        <mc:Fallback xmlns="">
          <p:sp>
            <p:nvSpPr>
              <p:cNvPr id="33" name="矩形 32">
                <a:extLst>
                  <a:ext uri="{FF2B5EF4-FFF2-40B4-BE49-F238E27FC236}">
                    <a16:creationId xmlns:a16="http://schemas.microsoft.com/office/drawing/2014/main" id="{E74494BB-44A0-4DF5-A9CA-E764B28E0168}"/>
                  </a:ext>
                </a:extLst>
              </p:cNvPr>
              <p:cNvSpPr>
                <a:spLocks noRot="1" noChangeAspect="1" noMove="1" noResize="1" noEditPoints="1" noAdjustHandles="1" noChangeArrowheads="1" noChangeShapeType="1" noTextEdit="1"/>
              </p:cNvSpPr>
              <p:nvPr/>
            </p:nvSpPr>
            <p:spPr bwMode="auto">
              <a:xfrm>
                <a:off x="409574" y="1161142"/>
                <a:ext cx="8267701" cy="5495423"/>
              </a:xfrm>
              <a:prstGeom prst="rect">
                <a:avLst/>
              </a:prstGeom>
              <a:blipFill>
                <a:blip r:embed="rId3"/>
                <a:stretch>
                  <a:fillRect l="-959"/>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
        <p:nvSpPr>
          <p:cNvPr id="16" name="标题 1">
            <a:extLst>
              <a:ext uri="{FF2B5EF4-FFF2-40B4-BE49-F238E27FC236}">
                <a16:creationId xmlns:a16="http://schemas.microsoft.com/office/drawing/2014/main" id="{EB132D3F-0968-4EC0-B4B9-F3EDDA66FEA4}"/>
              </a:ext>
            </a:extLst>
          </p:cNvPr>
          <p:cNvSpPr>
            <a:spLocks noGrp="1"/>
          </p:cNvSpPr>
          <p:nvPr>
            <p:ph type="title"/>
          </p:nvPr>
        </p:nvSpPr>
        <p:spPr>
          <a:xfrm>
            <a:off x="1187625" y="214315"/>
            <a:ext cx="7056784" cy="539749"/>
          </a:xfrm>
        </p:spPr>
        <p:txBody>
          <a:bodyPr/>
          <a:lstStyle/>
          <a:p>
            <a:r>
              <a:rPr lang="en-US" altLang="zh-CN" b="1" dirty="0"/>
              <a:t>8.3 </a:t>
            </a:r>
            <a:r>
              <a:rPr lang="zh-CN" altLang="en-US" b="1" dirty="0"/>
              <a:t>禁忌搜索</a:t>
            </a:r>
          </a:p>
        </p:txBody>
      </p:sp>
    </p:spTree>
    <p:extLst>
      <p:ext uri="{BB962C8B-B14F-4D97-AF65-F5344CB8AC3E}">
        <p14:creationId xmlns:p14="http://schemas.microsoft.com/office/powerpoint/2010/main" val="3420220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E74494BB-44A0-4DF5-A9CA-E764B28E0168}"/>
                  </a:ext>
                </a:extLst>
              </p:cNvPr>
              <p:cNvSpPr/>
              <p:nvPr/>
            </p:nvSpPr>
            <p:spPr bwMode="auto">
              <a:xfrm>
                <a:off x="438149" y="950976"/>
                <a:ext cx="8267701" cy="5705590"/>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indent="-342900">
                  <a:lnSpc>
                    <a:spcPct val="150000"/>
                  </a:lnSpc>
                  <a:spcBef>
                    <a:spcPts val="600"/>
                  </a:spcBef>
                  <a:buFont typeface="Arial" panose="020B0604020202020204" pitchFamily="34" charset="0"/>
                  <a:buChar char="•"/>
                </a:pPr>
                <a:r>
                  <a:rPr lang="zh-CN" altLang="en-US" sz="2200" dirty="0"/>
                  <a:t>在搜索开始时，禁忌表初始化为</a:t>
                </a:r>
                <a:r>
                  <a:rPr lang="en-US" altLang="zh-CN" sz="2200" dirty="0"/>
                  <a:t>0</a:t>
                </a:r>
                <a:r>
                  <a:rPr lang="zh-CN" altLang="en-US" sz="2200" dirty="0"/>
                  <a:t>；</a:t>
                </a:r>
                <a:endParaRPr lang="en-US" altLang="zh-CN" sz="2200" dirty="0"/>
              </a:p>
              <a:p>
                <a:pPr marL="342900" indent="-342900">
                  <a:lnSpc>
                    <a:spcPct val="150000"/>
                  </a:lnSpc>
                  <a:spcBef>
                    <a:spcPts val="600"/>
                  </a:spcBef>
                  <a:buFont typeface="Arial" panose="020B0604020202020204" pitchFamily="34" charset="0"/>
                  <a:buChar char="•"/>
                </a:pPr>
                <a:r>
                  <a:rPr lang="zh-CN" altLang="en-US" sz="2200" dirty="0"/>
                  <a:t>一旦执行动作</a:t>
                </a:r>
                <a14:m>
                  <m:oMath xmlns:m="http://schemas.openxmlformats.org/officeDocument/2006/math">
                    <m:r>
                      <a:rPr lang="en-US" altLang="zh-CN" sz="2200" i="1" dirty="0" smtClean="0">
                        <a:latin typeface="Cambria Math" panose="02040503050406030204" pitchFamily="18" charset="0"/>
                      </a:rPr>
                      <m:t>𝑆𝑤𝑎𝑝</m:t>
                    </m:r>
                    <m:r>
                      <a:rPr lang="en-US" altLang="zh-CN" sz="2200" b="0" i="1" dirty="0" smtClean="0">
                        <a:latin typeface="Cambria Math" panose="02040503050406030204" pitchFamily="18" charset="0"/>
                      </a:rPr>
                      <m:t>(</m:t>
                    </m:r>
                    <m:r>
                      <a:rPr lang="en-US" altLang="zh-CN" sz="2200" i="1" dirty="0" err="1" smtClean="0">
                        <a:latin typeface="Cambria Math" panose="02040503050406030204" pitchFamily="18" charset="0"/>
                      </a:rPr>
                      <m:t>𝑖</m:t>
                    </m:r>
                    <m:r>
                      <a:rPr lang="en-US" altLang="zh-CN" sz="2200" i="1" dirty="0" err="1" smtClean="0">
                        <a:latin typeface="Cambria Math" panose="02040503050406030204" pitchFamily="18" charset="0"/>
                      </a:rPr>
                      <m:t>,</m:t>
                    </m:r>
                    <m:r>
                      <a:rPr lang="en-US" altLang="zh-CN" sz="2200" i="1" dirty="0" err="1" smtClean="0">
                        <a:latin typeface="Cambria Math" panose="02040503050406030204" pitchFamily="18" charset="0"/>
                      </a:rPr>
                      <m:t>𝑗</m:t>
                    </m:r>
                    <m:r>
                      <a:rPr lang="en-US" altLang="zh-CN" sz="2200" b="0" i="1" dirty="0" smtClean="0">
                        <a:latin typeface="Cambria Math" panose="02040503050406030204" pitchFamily="18" charset="0"/>
                      </a:rPr>
                      <m:t>)</m:t>
                    </m:r>
                  </m:oMath>
                </a14:m>
                <a:r>
                  <a:rPr lang="en-US" altLang="zh-CN" sz="2200" dirty="0"/>
                  <a:t>, </a:t>
                </a:r>
                <a14:m>
                  <m:oMath xmlns:m="http://schemas.openxmlformats.org/officeDocument/2006/math">
                    <m:r>
                      <a:rPr lang="en-US" altLang="zh-CN" sz="2200" i="1" dirty="0" smtClean="0">
                        <a:latin typeface="Cambria Math" panose="02040503050406030204" pitchFamily="18" charset="0"/>
                      </a:rPr>
                      <m:t>𝑇𝑎𝑏𝑙𝑒</m:t>
                    </m:r>
                    <m:d>
                      <m:dPr>
                        <m:begChr m:val="["/>
                        <m:endChr m:val="]"/>
                        <m:ctrlPr>
                          <a:rPr lang="en-US" altLang="zh-CN" sz="2200" i="1" dirty="0" smtClean="0">
                            <a:latin typeface="Cambria Math" panose="02040503050406030204" pitchFamily="18" charset="0"/>
                          </a:rPr>
                        </m:ctrlPr>
                      </m:dPr>
                      <m:e>
                        <m:r>
                          <a:rPr lang="en-US" altLang="zh-CN" sz="2200" i="1" dirty="0" err="1" smtClean="0">
                            <a:latin typeface="Cambria Math" panose="02040503050406030204" pitchFamily="18" charset="0"/>
                          </a:rPr>
                          <m:t>𝑖</m:t>
                        </m:r>
                      </m:e>
                    </m:d>
                    <m:r>
                      <a:rPr lang="en-US" altLang="zh-CN" sz="2200" i="1" dirty="0" smtClean="0">
                        <a:latin typeface="Cambria Math" panose="02040503050406030204" pitchFamily="18" charset="0"/>
                      </a:rPr>
                      <m:t>=</m:t>
                    </m:r>
                    <m:r>
                      <a:rPr lang="en-US" altLang="zh-CN" sz="2200" i="1" dirty="0" err="1" smtClean="0">
                        <a:latin typeface="Cambria Math" panose="02040503050406030204" pitchFamily="18" charset="0"/>
                      </a:rPr>
                      <m:t>𝑡𝑡</m:t>
                    </m:r>
                    <m:r>
                      <a:rPr lang="en-US" altLang="zh-CN" sz="2200" b="0" i="1" dirty="0" smtClean="0">
                        <a:latin typeface="Cambria Math" panose="02040503050406030204" pitchFamily="18" charset="0"/>
                      </a:rPr>
                      <m:t>,   </m:t>
                    </m:r>
                    <m:r>
                      <a:rPr lang="en-US" altLang="zh-CN" sz="2200" i="1" dirty="0" err="1" smtClean="0">
                        <a:latin typeface="Cambria Math" panose="02040503050406030204" pitchFamily="18" charset="0"/>
                      </a:rPr>
                      <m:t>𝑇𝑎𝑏𝑙𝑒</m:t>
                    </m:r>
                    <m:r>
                      <a:rPr lang="en-US" altLang="zh-CN" sz="2200" i="1" dirty="0" smtClean="0">
                        <a:latin typeface="Cambria Math" panose="02040503050406030204" pitchFamily="18" charset="0"/>
                      </a:rPr>
                      <m:t>[</m:t>
                    </m:r>
                    <m:r>
                      <a:rPr lang="en-US" altLang="zh-CN" sz="2200" i="1" dirty="0" smtClean="0">
                        <a:latin typeface="Cambria Math" panose="02040503050406030204" pitchFamily="18" charset="0"/>
                      </a:rPr>
                      <m:t>𝑗</m:t>
                    </m:r>
                    <m:r>
                      <a:rPr lang="en-US" altLang="zh-CN" sz="2200" i="1" dirty="0" smtClean="0">
                        <a:latin typeface="Cambria Math" panose="02040503050406030204" pitchFamily="18" charset="0"/>
                      </a:rPr>
                      <m:t>]=</m:t>
                    </m:r>
                    <m:r>
                      <a:rPr lang="en-US" altLang="zh-CN" sz="2200" i="1" dirty="0" err="1" smtClean="0">
                        <a:latin typeface="Cambria Math" panose="02040503050406030204" pitchFamily="18" charset="0"/>
                      </a:rPr>
                      <m:t>𝑡𝑡</m:t>
                    </m:r>
                    <m:r>
                      <a:rPr lang="en-US" altLang="zh-CN" sz="2200" i="1" dirty="0" smtClean="0">
                        <a:latin typeface="Cambria Math" panose="02040503050406030204" pitchFamily="18" charset="0"/>
                      </a:rPr>
                      <m:t>;</m:t>
                    </m:r>
                  </m:oMath>
                </a14:m>
                <a:endParaRPr lang="en-US" altLang="zh-CN" sz="2200" dirty="0"/>
              </a:p>
              <a:p>
                <a:pPr marL="342900" indent="-342900">
                  <a:lnSpc>
                    <a:spcPct val="150000"/>
                  </a:lnSpc>
                  <a:spcBef>
                    <a:spcPts val="600"/>
                  </a:spcBef>
                  <a:buFont typeface="Arial" panose="020B0604020202020204" pitchFamily="34" charset="0"/>
                  <a:buChar char="•"/>
                </a:pPr>
                <a:r>
                  <a:rPr lang="zh-CN" altLang="en-US" sz="2200" dirty="0"/>
                  <a:t>搜索过程中，每次迭代都需对禁忌表中非</a:t>
                </a:r>
                <a:r>
                  <a:rPr lang="en-US" altLang="zh-CN" sz="2200" dirty="0"/>
                  <a:t>0</a:t>
                </a:r>
                <a:r>
                  <a:rPr lang="zh-CN" altLang="en-US" sz="2200" dirty="0"/>
                  <a:t>值</a:t>
                </a:r>
                <a:r>
                  <a:rPr lang="en-US" altLang="zh-CN" sz="2200" dirty="0"/>
                  <a:t>-1</a:t>
                </a:r>
                <a:r>
                  <a:rPr lang="zh-CN" altLang="en-US" sz="2200" dirty="0"/>
                  <a:t>；</a:t>
                </a:r>
                <a:endParaRPr lang="en-US" altLang="zh-CN" sz="2200" dirty="0"/>
              </a:p>
              <a:p>
                <a:pPr marL="342900" indent="-342900">
                  <a:lnSpc>
                    <a:spcPct val="150000"/>
                  </a:lnSpc>
                  <a:spcBef>
                    <a:spcPts val="600"/>
                  </a:spcBef>
                  <a:buFont typeface="Arial" panose="020B0604020202020204" pitchFamily="34" charset="0"/>
                  <a:buChar char="•"/>
                </a:pPr>
                <a:r>
                  <a:rPr lang="zh-CN" altLang="en-US" sz="2200" dirty="0"/>
                  <a:t>后面搜索时，检查是否</a:t>
                </a:r>
                <a14:m>
                  <m:oMath xmlns:m="http://schemas.openxmlformats.org/officeDocument/2006/math">
                    <m:r>
                      <a:rPr lang="en-US" altLang="zh-CN" sz="2200" i="1" dirty="0" smtClean="0">
                        <a:latin typeface="Cambria Math" panose="02040503050406030204" pitchFamily="18" charset="0"/>
                      </a:rPr>
                      <m:t>𝑇𝑎𝑏𝑙𝑒</m:t>
                    </m:r>
                    <m:r>
                      <a:rPr lang="en-US" altLang="zh-CN" sz="2200" i="1" dirty="0" smtClean="0">
                        <a:latin typeface="Cambria Math" panose="02040503050406030204" pitchFamily="18" charset="0"/>
                      </a:rPr>
                      <m:t>[</m:t>
                    </m:r>
                    <m:r>
                      <a:rPr lang="en-US" altLang="zh-CN" sz="2200" i="1" dirty="0" err="1" smtClean="0">
                        <a:latin typeface="Cambria Math" panose="02040503050406030204" pitchFamily="18" charset="0"/>
                      </a:rPr>
                      <m:t>𝑖</m:t>
                    </m:r>
                    <m:r>
                      <a:rPr lang="en-US" altLang="zh-CN" sz="2200" i="1" dirty="0" smtClean="0">
                        <a:latin typeface="Cambria Math" panose="02040503050406030204" pitchFamily="18" charset="0"/>
                      </a:rPr>
                      <m:t>]&gt;0</m:t>
                    </m:r>
                  </m:oMath>
                </a14:m>
                <a:r>
                  <a:rPr lang="zh-CN" altLang="en-US" sz="2200" dirty="0"/>
                  <a:t>来判断动作是否禁忌。</a:t>
                </a:r>
                <a:br>
                  <a:rPr lang="zh-CN" altLang="en-US" sz="2200" dirty="0"/>
                </a:br>
                <a:endParaRPr lang="zh-CN" altLang="en-US" sz="2200" dirty="0"/>
              </a:p>
              <a:p>
                <a:pPr marL="342900" indent="-342900">
                  <a:lnSpc>
                    <a:spcPct val="150000"/>
                  </a:lnSpc>
                  <a:spcBef>
                    <a:spcPts val="600"/>
                  </a:spcBef>
                  <a:buFont typeface="Arial" panose="020B0604020202020204" pitchFamily="34" charset="0"/>
                  <a:buChar char="•"/>
                </a:pPr>
                <a:endParaRPr lang="en-US" altLang="zh-CN" sz="2200" dirty="0">
                  <a:latin typeface="Cambria Math" panose="02040503050406030204" pitchFamily="18" charset="0"/>
                </a:endParaRPr>
              </a:p>
            </p:txBody>
          </p:sp>
        </mc:Choice>
        <mc:Fallback xmlns="">
          <p:sp>
            <p:nvSpPr>
              <p:cNvPr id="33" name="矩形 32">
                <a:extLst>
                  <a:ext uri="{FF2B5EF4-FFF2-40B4-BE49-F238E27FC236}">
                    <a16:creationId xmlns:a16="http://schemas.microsoft.com/office/drawing/2014/main" id="{E74494BB-44A0-4DF5-A9CA-E764B28E0168}"/>
                  </a:ext>
                </a:extLst>
              </p:cNvPr>
              <p:cNvSpPr>
                <a:spLocks noRot="1" noChangeAspect="1" noMove="1" noResize="1" noEditPoints="1" noAdjustHandles="1" noChangeArrowheads="1" noChangeShapeType="1" noTextEdit="1"/>
              </p:cNvSpPr>
              <p:nvPr/>
            </p:nvSpPr>
            <p:spPr bwMode="auto">
              <a:xfrm>
                <a:off x="438149" y="950976"/>
                <a:ext cx="8267701" cy="5705590"/>
              </a:xfrm>
              <a:prstGeom prst="rect">
                <a:avLst/>
              </a:prstGeom>
              <a:blipFill>
                <a:blip r:embed="rId3"/>
                <a:stretch>
                  <a:fillRect l="-885"/>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
        <p:nvSpPr>
          <p:cNvPr id="16" name="标题 1">
            <a:extLst>
              <a:ext uri="{FF2B5EF4-FFF2-40B4-BE49-F238E27FC236}">
                <a16:creationId xmlns:a16="http://schemas.microsoft.com/office/drawing/2014/main" id="{EB132D3F-0968-4EC0-B4B9-F3EDDA66FEA4}"/>
              </a:ext>
            </a:extLst>
          </p:cNvPr>
          <p:cNvSpPr>
            <a:spLocks noGrp="1"/>
          </p:cNvSpPr>
          <p:nvPr>
            <p:ph type="title"/>
          </p:nvPr>
        </p:nvSpPr>
        <p:spPr>
          <a:xfrm>
            <a:off x="1187625" y="214315"/>
            <a:ext cx="7056784" cy="539749"/>
          </a:xfrm>
        </p:spPr>
        <p:txBody>
          <a:bodyPr/>
          <a:lstStyle/>
          <a:p>
            <a:r>
              <a:rPr lang="zh-CN" altLang="en-US" dirty="0"/>
              <a:t>禁忌搜索</a:t>
            </a:r>
          </a:p>
        </p:txBody>
      </p:sp>
      <mc:AlternateContent xmlns:mc="http://schemas.openxmlformats.org/markup-compatibility/2006" xmlns:a14="http://schemas.microsoft.com/office/drawing/2010/main">
        <mc:Choice Requires="a14">
          <p:graphicFrame>
            <p:nvGraphicFramePr>
              <p:cNvPr id="4" name="内容占位符 3">
                <a:extLst>
                  <a:ext uri="{FF2B5EF4-FFF2-40B4-BE49-F238E27FC236}">
                    <a16:creationId xmlns:a16="http://schemas.microsoft.com/office/drawing/2014/main" id="{2CD45239-0520-4635-9ED4-F45999947A5B}"/>
                  </a:ext>
                </a:extLst>
              </p:cNvPr>
              <p:cNvGraphicFramePr>
                <a:graphicFrameLocks noGrp="1"/>
              </p:cNvGraphicFramePr>
              <p:nvPr>
                <p:ph idx="1"/>
                <p:extLst>
                  <p:ext uri="{D42A27DB-BD31-4B8C-83A1-F6EECF244321}">
                    <p14:modId xmlns:p14="http://schemas.microsoft.com/office/powerpoint/2010/main" val="3183723262"/>
                  </p:ext>
                </p:extLst>
              </p:nvPr>
            </p:nvGraphicFramePr>
            <p:xfrm>
              <a:off x="619460" y="3322528"/>
              <a:ext cx="3113296" cy="2917635"/>
            </p:xfrm>
            <a:graphic>
              <a:graphicData uri="http://schemas.openxmlformats.org/drawingml/2006/table">
                <a:tbl>
                  <a:tblPr firstRow="1" bandRow="1">
                    <a:tableStyleId>{5C22544A-7EE6-4342-B048-85BDC9FD1C3A}</a:tableStyleId>
                  </a:tblPr>
                  <a:tblGrid>
                    <a:gridCol w="1556648">
                      <a:extLst>
                        <a:ext uri="{9D8B030D-6E8A-4147-A177-3AD203B41FA5}">
                          <a16:colId xmlns:a16="http://schemas.microsoft.com/office/drawing/2014/main" val="20000"/>
                        </a:ext>
                      </a:extLst>
                    </a:gridCol>
                    <a:gridCol w="1556648">
                      <a:extLst>
                        <a:ext uri="{9D8B030D-6E8A-4147-A177-3AD203B41FA5}">
                          <a16:colId xmlns:a16="http://schemas.microsoft.com/office/drawing/2014/main" val="20001"/>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sz="2400" b="1" i="1" baseline="-25000" dirty="0" smtClean="0">
                                    <a:solidFill>
                                      <a:srgbClr val="C00000"/>
                                    </a:solidFill>
                                    <a:latin typeface="Cambria Math" panose="02040503050406030204" pitchFamily="18" charset="0"/>
                                  </a:rPr>
                                  <m:t>𝑽𝒆𝒓𝒕𝒆𝒙</m:t>
                                </m:r>
                              </m:oMath>
                            </m:oMathPara>
                          </a14:m>
                          <a:endParaRPr lang="en-US" altLang="zh-CN" sz="2400" b="1" baseline="-25000" dirty="0">
                            <a:solidFill>
                              <a:srgbClr val="C0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baseline="-25000" smtClean="0">
                                        <a:solidFill>
                                          <a:srgbClr val="C00000"/>
                                        </a:solidFill>
                                        <a:latin typeface="Cambria Math" panose="02040503050406030204" pitchFamily="18" charset="0"/>
                                      </a:rPr>
                                    </m:ctrlPr>
                                  </m:sSubPr>
                                  <m:e>
                                    <m:r>
                                      <a:rPr lang="en-US" altLang="zh-CN" sz="2400" b="1" i="1" baseline="-25000" smtClean="0">
                                        <a:solidFill>
                                          <a:srgbClr val="C00000"/>
                                        </a:solidFill>
                                        <a:latin typeface="Cambria Math" panose="02040503050406030204" pitchFamily="18" charset="0"/>
                                      </a:rPr>
                                      <m:t>𝑻𝑳</m:t>
                                    </m:r>
                                  </m:e>
                                  <m:sub>
                                    <m:r>
                                      <a:rPr lang="en-US" altLang="zh-CN" sz="2400" b="1" i="1" baseline="-25000" smtClean="0">
                                        <a:solidFill>
                                          <a:srgbClr val="C00000"/>
                                        </a:solidFill>
                                        <a:latin typeface="Cambria Math" panose="02040503050406030204" pitchFamily="18" charset="0"/>
                                      </a:rPr>
                                      <m:t>𝒊</m:t>
                                    </m:r>
                                  </m:sub>
                                </m:sSub>
                              </m:oMath>
                            </m:oMathPara>
                          </a14:m>
                          <a:endParaRPr lang="en-US" altLang="zh-CN" sz="2400" b="1" baseline="-25000" dirty="0">
                            <a:solidFill>
                              <a:srgbClr val="C00000"/>
                            </a:solidFill>
                          </a:endParaRPr>
                        </a:p>
                        <a:p>
                          <a:pPr algn="ctr"/>
                          <a:endParaRPr lang="en-US" altLang="zh-CN" sz="2400" b="1" baseline="-25000" dirty="0">
                            <a:solidFill>
                              <a:srgbClr val="C00000"/>
                            </a:solidFill>
                          </a:endParaRPr>
                        </a:p>
                      </a:txBody>
                      <a:tcP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2</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a:t>4</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a:t>5</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5"/>
                      </a:ext>
                    </a:extLst>
                  </a:tr>
                  <a:tr h="370840">
                    <a:tc>
                      <a:txBody>
                        <a:bodyPr/>
                        <a:lstStyle/>
                        <a:p>
                          <a:pPr algn="ctr"/>
                          <a:r>
                            <a:rPr lang="en-US" altLang="zh-CN" dirty="0"/>
                            <a:t>6</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6"/>
                      </a:ext>
                    </a:extLst>
                  </a:tr>
                </a:tbl>
              </a:graphicData>
            </a:graphic>
          </p:graphicFrame>
        </mc:Choice>
        <mc:Fallback xmlns="">
          <p:graphicFrame>
            <p:nvGraphicFramePr>
              <p:cNvPr id="4" name="内容占位符 3">
                <a:extLst>
                  <a:ext uri="{FF2B5EF4-FFF2-40B4-BE49-F238E27FC236}">
                    <a16:creationId xmlns:a16="http://schemas.microsoft.com/office/drawing/2014/main" id="{2CD45239-0520-4635-9ED4-F45999947A5B}"/>
                  </a:ext>
                </a:extLst>
              </p:cNvPr>
              <p:cNvGraphicFramePr>
                <a:graphicFrameLocks noGrp="1"/>
              </p:cNvGraphicFramePr>
              <p:nvPr>
                <p:ph idx="1"/>
                <p:extLst>
                  <p:ext uri="{D42A27DB-BD31-4B8C-83A1-F6EECF244321}">
                    <p14:modId xmlns:p14="http://schemas.microsoft.com/office/powerpoint/2010/main" val="3183723262"/>
                  </p:ext>
                </p:extLst>
              </p:nvPr>
            </p:nvGraphicFramePr>
            <p:xfrm>
              <a:off x="619460" y="3322528"/>
              <a:ext cx="3113296" cy="2917635"/>
            </p:xfrm>
            <a:graphic>
              <a:graphicData uri="http://schemas.openxmlformats.org/drawingml/2006/table">
                <a:tbl>
                  <a:tblPr firstRow="1" bandRow="1">
                    <a:tableStyleId>{5C22544A-7EE6-4342-B048-85BDC9FD1C3A}</a:tableStyleId>
                  </a:tblPr>
                  <a:tblGrid>
                    <a:gridCol w="1556648">
                      <a:extLst>
                        <a:ext uri="{9D8B030D-6E8A-4147-A177-3AD203B41FA5}">
                          <a16:colId xmlns:a16="http://schemas.microsoft.com/office/drawing/2014/main" val="20000"/>
                        </a:ext>
                      </a:extLst>
                    </a:gridCol>
                    <a:gridCol w="1556648">
                      <a:extLst>
                        <a:ext uri="{9D8B030D-6E8A-4147-A177-3AD203B41FA5}">
                          <a16:colId xmlns:a16="http://schemas.microsoft.com/office/drawing/2014/main" val="20001"/>
                        </a:ext>
                      </a:extLst>
                    </a:gridCol>
                  </a:tblGrid>
                  <a:tr h="692595">
                    <a:tc>
                      <a:txBody>
                        <a:bodyPr/>
                        <a:lstStyle/>
                        <a:p>
                          <a:endParaRPr lang="zh-CN"/>
                        </a:p>
                      </a:txBody>
                      <a:tcPr>
                        <a:blipFill>
                          <a:blip r:embed="rId4"/>
                          <a:stretch>
                            <a:fillRect l="-391" t="-1754" r="-101563" b="-321930"/>
                          </a:stretch>
                        </a:blipFill>
                      </a:tcPr>
                    </a:tc>
                    <a:tc>
                      <a:txBody>
                        <a:bodyPr/>
                        <a:lstStyle/>
                        <a:p>
                          <a:endParaRPr lang="zh-CN"/>
                        </a:p>
                      </a:txBody>
                      <a:tcPr>
                        <a:blipFill>
                          <a:blip r:embed="rId4"/>
                          <a:stretch>
                            <a:fillRect l="-100391" t="-1754" r="-1563" b="-321930"/>
                          </a:stretch>
                        </a:blipFill>
                      </a:tcP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2</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a:t>4</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a:t>5</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5"/>
                      </a:ext>
                    </a:extLst>
                  </a:tr>
                  <a:tr h="370840">
                    <a:tc>
                      <a:txBody>
                        <a:bodyPr/>
                        <a:lstStyle/>
                        <a:p>
                          <a:pPr algn="ctr"/>
                          <a:r>
                            <a:rPr lang="en-US" altLang="zh-CN" dirty="0"/>
                            <a:t>6</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内容占位符 3">
                <a:extLst>
                  <a:ext uri="{FF2B5EF4-FFF2-40B4-BE49-F238E27FC236}">
                    <a16:creationId xmlns:a16="http://schemas.microsoft.com/office/drawing/2014/main" id="{6484C4D6-4DEE-446E-9431-7B37AF8522BB}"/>
                  </a:ext>
                </a:extLst>
              </p:cNvPr>
              <p:cNvGraphicFramePr>
                <a:graphicFrameLocks/>
              </p:cNvGraphicFramePr>
              <p:nvPr>
                <p:extLst>
                  <p:ext uri="{D42A27DB-BD31-4B8C-83A1-F6EECF244321}">
                    <p14:modId xmlns:p14="http://schemas.microsoft.com/office/powerpoint/2010/main" val="233023555"/>
                  </p:ext>
                </p:extLst>
              </p:nvPr>
            </p:nvGraphicFramePr>
            <p:xfrm>
              <a:off x="5056124" y="3322527"/>
              <a:ext cx="3113296" cy="2917635"/>
            </p:xfrm>
            <a:graphic>
              <a:graphicData uri="http://schemas.openxmlformats.org/drawingml/2006/table">
                <a:tbl>
                  <a:tblPr firstRow="1" bandRow="1">
                    <a:tableStyleId>{5C22544A-7EE6-4342-B048-85BDC9FD1C3A}</a:tableStyleId>
                  </a:tblPr>
                  <a:tblGrid>
                    <a:gridCol w="1556648">
                      <a:extLst>
                        <a:ext uri="{9D8B030D-6E8A-4147-A177-3AD203B41FA5}">
                          <a16:colId xmlns:a16="http://schemas.microsoft.com/office/drawing/2014/main" val="20000"/>
                        </a:ext>
                      </a:extLst>
                    </a:gridCol>
                    <a:gridCol w="1556648">
                      <a:extLst>
                        <a:ext uri="{9D8B030D-6E8A-4147-A177-3AD203B41FA5}">
                          <a16:colId xmlns:a16="http://schemas.microsoft.com/office/drawing/2014/main" val="20001"/>
                        </a:ext>
                      </a:extLst>
                    </a:gridCol>
                  </a:tblGrid>
                  <a:tr h="489255">
                    <a:tc>
                      <a:txBody>
                        <a:bodyPr/>
                        <a:lstStyle/>
                        <a:p>
                          <a:pPr algn="ctr"/>
                          <a14:m>
                            <m:oMathPara xmlns:m="http://schemas.openxmlformats.org/officeDocument/2006/math">
                              <m:oMathParaPr>
                                <m:jc m:val="centerGroup"/>
                              </m:oMathParaPr>
                              <m:oMath xmlns:m="http://schemas.openxmlformats.org/officeDocument/2006/math">
                                <m:r>
                                  <a:rPr lang="en-US" altLang="zh-CN" sz="2400" b="1" i="1" baseline="-25000" dirty="0" smtClean="0">
                                    <a:solidFill>
                                      <a:srgbClr val="C00000"/>
                                    </a:solidFill>
                                    <a:latin typeface="Cambria Math" panose="02040503050406030204" pitchFamily="18" charset="0"/>
                                  </a:rPr>
                                  <m:t>𝑽𝒆𝒓𝒕𝒆𝒙</m:t>
                                </m:r>
                              </m:oMath>
                            </m:oMathPara>
                          </a14:m>
                          <a:endParaRPr lang="en-US" altLang="zh-CN" sz="2400" b="1" baseline="-25000" dirty="0">
                            <a:solidFill>
                              <a:srgbClr val="C0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baseline="-25000" smtClean="0">
                                        <a:solidFill>
                                          <a:srgbClr val="C00000"/>
                                        </a:solidFill>
                                        <a:latin typeface="Cambria Math" panose="02040503050406030204" pitchFamily="18" charset="0"/>
                                      </a:rPr>
                                    </m:ctrlPr>
                                  </m:sSubPr>
                                  <m:e>
                                    <m:r>
                                      <a:rPr lang="en-US" altLang="zh-CN" sz="2400" b="1" i="1" baseline="-25000" smtClean="0">
                                        <a:solidFill>
                                          <a:srgbClr val="C00000"/>
                                        </a:solidFill>
                                        <a:latin typeface="Cambria Math" panose="02040503050406030204" pitchFamily="18" charset="0"/>
                                      </a:rPr>
                                      <m:t>𝑻𝑳</m:t>
                                    </m:r>
                                  </m:e>
                                  <m:sub>
                                    <m:r>
                                      <a:rPr lang="en-US" altLang="zh-CN" sz="2400" b="1" i="1" baseline="-25000" smtClean="0">
                                        <a:solidFill>
                                          <a:srgbClr val="C00000"/>
                                        </a:solidFill>
                                        <a:latin typeface="Cambria Math" panose="02040503050406030204" pitchFamily="18" charset="0"/>
                                      </a:rPr>
                                      <m:t>𝒊</m:t>
                                    </m:r>
                                  </m:sub>
                                </m:sSub>
                              </m:oMath>
                            </m:oMathPara>
                          </a14:m>
                          <a:endParaRPr lang="en-US" altLang="zh-CN" sz="2400" b="1" baseline="-25000" dirty="0">
                            <a:solidFill>
                              <a:srgbClr val="C00000"/>
                            </a:solidFill>
                          </a:endParaRPr>
                        </a:p>
                        <a:p>
                          <a:pPr algn="ctr"/>
                          <a:endParaRPr lang="en-US" altLang="zh-CN" sz="2400" b="1" baseline="-25000" dirty="0">
                            <a:solidFill>
                              <a:srgbClr val="C00000"/>
                            </a:solidFill>
                          </a:endParaRPr>
                        </a:p>
                      </a:txBody>
                      <a:tcP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2</a:t>
                          </a:r>
                          <a:endParaRPr lang="zh-CN" altLang="en-US" dirty="0"/>
                        </a:p>
                      </a:txBody>
                      <a:tcPr/>
                    </a:tc>
                    <a:tc>
                      <a:txBody>
                        <a:bodyPr/>
                        <a:lstStyle/>
                        <a:p>
                          <a:pPr algn="ctr"/>
                          <a:r>
                            <a:rPr lang="en-US" altLang="zh-CN" dirty="0">
                              <a:solidFill>
                                <a:schemeClr val="accent6">
                                  <a:lumMod val="75000"/>
                                </a:schemeClr>
                              </a:solidFill>
                            </a:rPr>
                            <a:t>0+</a:t>
                          </a:r>
                          <a14:m>
                            <m:oMath xmlns:m="http://schemas.openxmlformats.org/officeDocument/2006/math">
                              <m:r>
                                <a:rPr lang="en-US" altLang="zh-CN" i="1" dirty="0" smtClean="0">
                                  <a:solidFill>
                                    <a:schemeClr val="accent6">
                                      <a:lumMod val="75000"/>
                                    </a:schemeClr>
                                  </a:solidFill>
                                  <a:latin typeface="Cambria Math" panose="02040503050406030204" pitchFamily="18" charset="0"/>
                                </a:rPr>
                                <m:t>𝑡𝑡</m:t>
                              </m:r>
                            </m:oMath>
                          </a14:m>
                          <a:endParaRPr lang="zh-CN" altLang="en-US" dirty="0">
                            <a:solidFill>
                              <a:schemeClr val="accent6">
                                <a:lumMod val="75000"/>
                              </a:schemeClr>
                            </a:solidFill>
                          </a:endParaRPr>
                        </a:p>
                      </a:txBody>
                      <a:tcPr/>
                    </a:tc>
                    <a:extLst>
                      <a:ext uri="{0D108BD9-81ED-4DB2-BD59-A6C34878D82A}">
                        <a16:rowId xmlns:a16="http://schemas.microsoft.com/office/drawing/2014/main" val="10002"/>
                      </a:ext>
                    </a:extLst>
                  </a:tr>
                  <a:tr h="370840">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a:t>4</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a:t>5</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5"/>
                      </a:ext>
                    </a:extLst>
                  </a:tr>
                  <a:tr h="370840">
                    <a:tc>
                      <a:txBody>
                        <a:bodyPr/>
                        <a:lstStyle/>
                        <a:p>
                          <a:pPr algn="ctr"/>
                          <a:r>
                            <a:rPr lang="en-US" altLang="zh-CN" dirty="0"/>
                            <a:t>6</a:t>
                          </a:r>
                          <a:endParaRPr lang="zh-CN" altLang="en-US" dirty="0"/>
                        </a:p>
                      </a:txBody>
                      <a:tcPr/>
                    </a:tc>
                    <a:tc>
                      <a:txBody>
                        <a:bodyPr/>
                        <a:lstStyle/>
                        <a:p>
                          <a:pPr algn="ctr"/>
                          <a:r>
                            <a:rPr lang="en-US" altLang="zh-CN" dirty="0">
                              <a:solidFill>
                                <a:schemeClr val="accent6">
                                  <a:lumMod val="75000"/>
                                </a:schemeClr>
                              </a:solidFill>
                            </a:rPr>
                            <a:t>0+</a:t>
                          </a:r>
                          <a14:m>
                            <m:oMath xmlns:m="http://schemas.openxmlformats.org/officeDocument/2006/math">
                              <m:r>
                                <a:rPr lang="en-US" altLang="zh-CN" i="1" dirty="0" smtClean="0">
                                  <a:solidFill>
                                    <a:schemeClr val="accent6">
                                      <a:lumMod val="75000"/>
                                    </a:schemeClr>
                                  </a:solidFill>
                                  <a:latin typeface="Cambria Math" panose="02040503050406030204" pitchFamily="18" charset="0"/>
                                </a:rPr>
                                <m:t>𝑡𝑡</m:t>
                              </m:r>
                            </m:oMath>
                          </a14:m>
                          <a:endParaRPr lang="zh-CN" altLang="en-US" dirty="0">
                            <a:solidFill>
                              <a:schemeClr val="accent6">
                                <a:lumMod val="75000"/>
                              </a:schemeClr>
                            </a:solidFill>
                          </a:endParaRPr>
                        </a:p>
                      </a:txBody>
                      <a:tcPr/>
                    </a:tc>
                    <a:extLst>
                      <a:ext uri="{0D108BD9-81ED-4DB2-BD59-A6C34878D82A}">
                        <a16:rowId xmlns:a16="http://schemas.microsoft.com/office/drawing/2014/main" val="10006"/>
                      </a:ext>
                    </a:extLst>
                  </a:tr>
                </a:tbl>
              </a:graphicData>
            </a:graphic>
          </p:graphicFrame>
        </mc:Choice>
        <mc:Fallback xmlns="">
          <p:graphicFrame>
            <p:nvGraphicFramePr>
              <p:cNvPr id="5" name="内容占位符 3">
                <a:extLst>
                  <a:ext uri="{FF2B5EF4-FFF2-40B4-BE49-F238E27FC236}">
                    <a16:creationId xmlns:a16="http://schemas.microsoft.com/office/drawing/2014/main" id="{6484C4D6-4DEE-446E-9431-7B37AF8522BB}"/>
                  </a:ext>
                </a:extLst>
              </p:cNvPr>
              <p:cNvGraphicFramePr>
                <a:graphicFrameLocks/>
              </p:cNvGraphicFramePr>
              <p:nvPr>
                <p:extLst>
                  <p:ext uri="{D42A27DB-BD31-4B8C-83A1-F6EECF244321}">
                    <p14:modId xmlns:p14="http://schemas.microsoft.com/office/powerpoint/2010/main" val="233023555"/>
                  </p:ext>
                </p:extLst>
              </p:nvPr>
            </p:nvGraphicFramePr>
            <p:xfrm>
              <a:off x="5056124" y="3322527"/>
              <a:ext cx="3113296" cy="2917635"/>
            </p:xfrm>
            <a:graphic>
              <a:graphicData uri="http://schemas.openxmlformats.org/drawingml/2006/table">
                <a:tbl>
                  <a:tblPr firstRow="1" bandRow="1">
                    <a:tableStyleId>{5C22544A-7EE6-4342-B048-85BDC9FD1C3A}</a:tableStyleId>
                  </a:tblPr>
                  <a:tblGrid>
                    <a:gridCol w="1556648">
                      <a:extLst>
                        <a:ext uri="{9D8B030D-6E8A-4147-A177-3AD203B41FA5}">
                          <a16:colId xmlns:a16="http://schemas.microsoft.com/office/drawing/2014/main" val="20000"/>
                        </a:ext>
                      </a:extLst>
                    </a:gridCol>
                    <a:gridCol w="1556648">
                      <a:extLst>
                        <a:ext uri="{9D8B030D-6E8A-4147-A177-3AD203B41FA5}">
                          <a16:colId xmlns:a16="http://schemas.microsoft.com/office/drawing/2014/main" val="20001"/>
                        </a:ext>
                      </a:extLst>
                    </a:gridCol>
                  </a:tblGrid>
                  <a:tr h="692595">
                    <a:tc>
                      <a:txBody>
                        <a:bodyPr/>
                        <a:lstStyle/>
                        <a:p>
                          <a:endParaRPr lang="zh-CN"/>
                        </a:p>
                      </a:txBody>
                      <a:tcPr>
                        <a:blipFill>
                          <a:blip r:embed="rId5"/>
                          <a:stretch>
                            <a:fillRect l="-391" t="-1754" r="-101563" b="-321930"/>
                          </a:stretch>
                        </a:blipFill>
                      </a:tcPr>
                    </a:tc>
                    <a:tc>
                      <a:txBody>
                        <a:bodyPr/>
                        <a:lstStyle/>
                        <a:p>
                          <a:endParaRPr lang="zh-CN"/>
                        </a:p>
                      </a:txBody>
                      <a:tcPr>
                        <a:blipFill>
                          <a:blip r:embed="rId5"/>
                          <a:stretch>
                            <a:fillRect l="-100391" t="-1754" r="-1563" b="-321930"/>
                          </a:stretch>
                        </a:blipFill>
                      </a:tcP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2</a:t>
                          </a:r>
                          <a:endParaRPr lang="zh-CN" altLang="en-US" dirty="0"/>
                        </a:p>
                      </a:txBody>
                      <a:tcPr/>
                    </a:tc>
                    <a:tc>
                      <a:txBody>
                        <a:bodyPr/>
                        <a:lstStyle/>
                        <a:p>
                          <a:endParaRPr lang="zh-CN"/>
                        </a:p>
                      </a:txBody>
                      <a:tcPr>
                        <a:blipFill>
                          <a:blip r:embed="rId5"/>
                          <a:stretch>
                            <a:fillRect l="-100391" t="-295000" r="-1563" b="-410000"/>
                          </a:stretch>
                        </a:blipFill>
                      </a:tcPr>
                    </a:tc>
                    <a:extLst>
                      <a:ext uri="{0D108BD9-81ED-4DB2-BD59-A6C34878D82A}">
                        <a16:rowId xmlns:a16="http://schemas.microsoft.com/office/drawing/2014/main" val="10002"/>
                      </a:ext>
                    </a:extLst>
                  </a:tr>
                  <a:tr h="370840">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a:t>4</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a:t>5</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5"/>
                      </a:ext>
                    </a:extLst>
                  </a:tr>
                  <a:tr h="370840">
                    <a:tc>
                      <a:txBody>
                        <a:bodyPr/>
                        <a:lstStyle/>
                        <a:p>
                          <a:pPr algn="ctr"/>
                          <a:r>
                            <a:rPr lang="en-US" altLang="zh-CN" dirty="0"/>
                            <a:t>6</a:t>
                          </a:r>
                          <a:endParaRPr lang="zh-CN" altLang="en-US" dirty="0"/>
                        </a:p>
                      </a:txBody>
                      <a:tcPr/>
                    </a:tc>
                    <a:tc>
                      <a:txBody>
                        <a:bodyPr/>
                        <a:lstStyle/>
                        <a:p>
                          <a:endParaRPr lang="zh-CN"/>
                        </a:p>
                      </a:txBody>
                      <a:tcPr>
                        <a:blipFill>
                          <a:blip r:embed="rId5"/>
                          <a:stretch>
                            <a:fillRect l="-100391" t="-688525" r="-1563" b="-3279"/>
                          </a:stretch>
                        </a:blipFill>
                      </a:tcPr>
                    </a:tc>
                    <a:extLst>
                      <a:ext uri="{0D108BD9-81ED-4DB2-BD59-A6C34878D82A}">
                        <a16:rowId xmlns:a16="http://schemas.microsoft.com/office/drawing/2014/main" val="10006"/>
                      </a:ext>
                    </a:extLst>
                  </a:tr>
                </a:tbl>
              </a:graphicData>
            </a:graphic>
          </p:graphicFrame>
        </mc:Fallback>
      </mc:AlternateContent>
      <p:sp>
        <p:nvSpPr>
          <p:cNvPr id="6" name="文本框 5">
            <a:extLst>
              <a:ext uri="{FF2B5EF4-FFF2-40B4-BE49-F238E27FC236}">
                <a16:creationId xmlns:a16="http://schemas.microsoft.com/office/drawing/2014/main" id="{E571CDD9-FBBC-40B9-9496-EAE070D96C59}"/>
              </a:ext>
            </a:extLst>
          </p:cNvPr>
          <p:cNvSpPr txBox="1"/>
          <p:nvPr/>
        </p:nvSpPr>
        <p:spPr>
          <a:xfrm>
            <a:off x="6003298" y="6293329"/>
            <a:ext cx="1275326" cy="369332"/>
          </a:xfrm>
          <a:prstGeom prst="rect">
            <a:avLst/>
          </a:prstGeom>
          <a:solidFill>
            <a:srgbClr val="FDC69D"/>
          </a:solidFill>
          <a:ln>
            <a:noFill/>
          </a:ln>
        </p:spPr>
        <p:txBody>
          <a:bodyPr wrap="square" rtlCol="0">
            <a:spAutoFit/>
          </a:bodyPr>
          <a:lstStyle/>
          <a:p>
            <a:r>
              <a:rPr lang="en-US" altLang="zh-CN" dirty="0"/>
              <a:t>Swap(2,6)</a:t>
            </a:r>
            <a:endParaRPr lang="zh-CN" altLang="en-US" dirty="0"/>
          </a:p>
        </p:txBody>
      </p:sp>
      <p:sp>
        <p:nvSpPr>
          <p:cNvPr id="2" name="箭头: 右 1">
            <a:extLst>
              <a:ext uri="{FF2B5EF4-FFF2-40B4-BE49-F238E27FC236}">
                <a16:creationId xmlns:a16="http://schemas.microsoft.com/office/drawing/2014/main" id="{DF51C9A3-C546-416E-9BE5-BBD788A0C7D1}"/>
              </a:ext>
            </a:extLst>
          </p:cNvPr>
          <p:cNvSpPr/>
          <p:nvPr/>
        </p:nvSpPr>
        <p:spPr bwMode="auto">
          <a:xfrm>
            <a:off x="3891788" y="4498848"/>
            <a:ext cx="975360" cy="402336"/>
          </a:xfrm>
          <a:prstGeom prst="rightArrow">
            <a:avLst/>
          </a:prstGeom>
          <a:solidFill>
            <a:schemeClr val="bg1">
              <a:lumMod val="6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35375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E74494BB-44A0-4DF5-A9CA-E764B28E0168}"/>
                  </a:ext>
                </a:extLst>
              </p:cNvPr>
              <p:cNvSpPr/>
              <p:nvPr/>
            </p:nvSpPr>
            <p:spPr bwMode="auto">
              <a:xfrm>
                <a:off x="438149" y="950976"/>
                <a:ext cx="8267701" cy="5705590"/>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indent="-342900">
                  <a:lnSpc>
                    <a:spcPct val="150000"/>
                  </a:lnSpc>
                  <a:spcBef>
                    <a:spcPts val="600"/>
                  </a:spcBef>
                  <a:buFont typeface="Arial" panose="020B0604020202020204" pitchFamily="34" charset="0"/>
                  <a:buChar char="•"/>
                </a:pPr>
                <a:r>
                  <a:rPr lang="zh-CN" altLang="en-US" sz="2200" dirty="0"/>
                  <a:t>禁忌表的优化：记录绝对禁忌长度。</a:t>
                </a:r>
                <a:endParaRPr lang="en-US" altLang="zh-CN" sz="2200" dirty="0"/>
              </a:p>
              <a:p>
                <a:pPr marL="342900" indent="-342900">
                  <a:lnSpc>
                    <a:spcPct val="150000"/>
                  </a:lnSpc>
                  <a:spcBef>
                    <a:spcPts val="600"/>
                  </a:spcBef>
                  <a:buFont typeface="Arial" panose="020B0604020202020204" pitchFamily="34" charset="0"/>
                  <a:buChar char="•"/>
                </a:pPr>
                <a:r>
                  <a:rPr lang="zh-CN" altLang="en-US" sz="2200" dirty="0"/>
                  <a:t>一旦执行动作</a:t>
                </a:r>
                <a14:m>
                  <m:oMath xmlns:m="http://schemas.openxmlformats.org/officeDocument/2006/math">
                    <m:r>
                      <a:rPr lang="en-US" altLang="zh-CN" sz="2200" i="1" dirty="0" smtClean="0">
                        <a:latin typeface="Cambria Math" panose="02040503050406030204" pitchFamily="18" charset="0"/>
                      </a:rPr>
                      <m:t>𝑆𝑤𝑎𝑝</m:t>
                    </m:r>
                    <m:r>
                      <a:rPr lang="en-US" altLang="zh-CN" sz="2200" b="0" i="1" dirty="0" smtClean="0">
                        <a:latin typeface="Cambria Math" panose="02040503050406030204" pitchFamily="18" charset="0"/>
                      </a:rPr>
                      <m:t>(</m:t>
                    </m:r>
                    <m:r>
                      <a:rPr lang="en-US" altLang="zh-CN" sz="2200" i="1" dirty="0" err="1" smtClean="0">
                        <a:latin typeface="Cambria Math" panose="02040503050406030204" pitchFamily="18" charset="0"/>
                      </a:rPr>
                      <m:t>𝑖</m:t>
                    </m:r>
                    <m:r>
                      <a:rPr lang="en-US" altLang="zh-CN" sz="2200" i="1" dirty="0" err="1" smtClean="0">
                        <a:latin typeface="Cambria Math" panose="02040503050406030204" pitchFamily="18" charset="0"/>
                      </a:rPr>
                      <m:t>,</m:t>
                    </m:r>
                    <m:r>
                      <a:rPr lang="en-US" altLang="zh-CN" sz="2200" i="1" dirty="0" err="1" smtClean="0">
                        <a:latin typeface="Cambria Math" panose="02040503050406030204" pitchFamily="18" charset="0"/>
                      </a:rPr>
                      <m:t>𝑗</m:t>
                    </m:r>
                    <m:r>
                      <a:rPr lang="en-US" altLang="zh-CN" sz="2200" b="0" i="1" dirty="0" smtClean="0">
                        <a:latin typeface="Cambria Math" panose="02040503050406030204" pitchFamily="18" charset="0"/>
                      </a:rPr>
                      <m:t>)</m:t>
                    </m:r>
                  </m:oMath>
                </a14:m>
                <a:r>
                  <a:rPr lang="en-US" altLang="zh-CN" sz="2200" dirty="0"/>
                  <a:t>,</a:t>
                </a:r>
                <a:r>
                  <a:rPr lang="en-US" altLang="zh-CN" sz="2200" dirty="0">
                    <a:solidFill>
                      <a:srgbClr val="FF0000"/>
                    </a:solidFill>
                  </a:rPr>
                  <a:t> </a:t>
                </a:r>
                <a14:m>
                  <m:oMath xmlns:m="http://schemas.openxmlformats.org/officeDocument/2006/math">
                    <m:r>
                      <a:rPr lang="en-US" altLang="zh-CN" sz="2200" i="1" dirty="0" smtClean="0">
                        <a:solidFill>
                          <a:srgbClr val="FF0000"/>
                        </a:solidFill>
                        <a:latin typeface="Cambria Math" panose="02040503050406030204" pitchFamily="18" charset="0"/>
                      </a:rPr>
                      <m:t>𝑇𝑎𝑏𝑙𝑒</m:t>
                    </m:r>
                    <m:d>
                      <m:dPr>
                        <m:begChr m:val="["/>
                        <m:endChr m:val="]"/>
                        <m:ctrlPr>
                          <a:rPr lang="en-US" altLang="zh-CN" sz="2200" i="1" dirty="0" smtClean="0">
                            <a:solidFill>
                              <a:srgbClr val="FF0000"/>
                            </a:solidFill>
                            <a:latin typeface="Cambria Math" panose="02040503050406030204" pitchFamily="18" charset="0"/>
                          </a:rPr>
                        </m:ctrlPr>
                      </m:dPr>
                      <m:e>
                        <m:r>
                          <a:rPr lang="en-US" altLang="zh-CN" sz="2200" i="1" dirty="0" err="1" smtClean="0">
                            <a:solidFill>
                              <a:srgbClr val="FF0000"/>
                            </a:solidFill>
                            <a:latin typeface="Cambria Math" panose="02040503050406030204" pitchFamily="18" charset="0"/>
                          </a:rPr>
                          <m:t>𝑖</m:t>
                        </m:r>
                      </m:e>
                    </m:d>
                    <m:r>
                      <a:rPr lang="en-US" altLang="zh-CN" sz="2200" i="1" dirty="0" smtClean="0">
                        <a:solidFill>
                          <a:srgbClr val="FF0000"/>
                        </a:solidFill>
                        <a:latin typeface="Cambria Math" panose="02040503050406030204" pitchFamily="18" charset="0"/>
                      </a:rPr>
                      <m:t>=</m:t>
                    </m:r>
                    <m:r>
                      <a:rPr lang="en-US" altLang="zh-CN" sz="2200" i="1" dirty="0" err="1" smtClean="0">
                        <a:solidFill>
                          <a:srgbClr val="FF0000"/>
                        </a:solidFill>
                        <a:latin typeface="Cambria Math" panose="02040503050406030204" pitchFamily="18" charset="0"/>
                      </a:rPr>
                      <m:t>𝑡𝑡</m:t>
                    </m:r>
                    <m:r>
                      <a:rPr lang="en-US" altLang="zh-CN" sz="2200" i="1" dirty="0" err="1">
                        <a:solidFill>
                          <a:srgbClr val="FF0000"/>
                        </a:solidFill>
                        <a:latin typeface="Cambria Math" panose="02040503050406030204" pitchFamily="18" charset="0"/>
                      </a:rPr>
                      <m:t>+</m:t>
                    </m:r>
                    <m:r>
                      <m:rPr>
                        <m:sty m:val="p"/>
                      </m:rPr>
                      <a:rPr lang="en-US" altLang="zh-CN" sz="2200" i="1" dirty="0" err="1" smtClean="0">
                        <a:solidFill>
                          <a:srgbClr val="FF0000"/>
                        </a:solidFill>
                        <a:latin typeface="Cambria Math" panose="02040503050406030204" pitchFamily="18" charset="0"/>
                      </a:rPr>
                      <m:t>iter</m:t>
                    </m:r>
                    <m:r>
                      <a:rPr lang="en-US" altLang="zh-CN" sz="2200" b="0" i="1" dirty="0" smtClean="0">
                        <a:solidFill>
                          <a:srgbClr val="FF0000"/>
                        </a:solidFill>
                        <a:latin typeface="Cambria Math" panose="02040503050406030204" pitchFamily="18" charset="0"/>
                      </a:rPr>
                      <m:t>,   </m:t>
                    </m:r>
                    <m:r>
                      <a:rPr lang="en-US" altLang="zh-CN" sz="2200" i="1" dirty="0" err="1" smtClean="0">
                        <a:solidFill>
                          <a:srgbClr val="FF0000"/>
                        </a:solidFill>
                        <a:latin typeface="Cambria Math" panose="02040503050406030204" pitchFamily="18" charset="0"/>
                      </a:rPr>
                      <m:t>𝑇𝑎𝑏𝑙𝑒</m:t>
                    </m:r>
                    <m:r>
                      <a:rPr lang="en-US" altLang="zh-CN" sz="2200" i="1" dirty="0" smtClean="0">
                        <a:solidFill>
                          <a:srgbClr val="FF0000"/>
                        </a:solidFill>
                        <a:latin typeface="Cambria Math" panose="02040503050406030204" pitchFamily="18" charset="0"/>
                      </a:rPr>
                      <m:t>[</m:t>
                    </m:r>
                    <m:r>
                      <a:rPr lang="en-US" altLang="zh-CN" sz="2200" i="1" dirty="0" smtClean="0">
                        <a:solidFill>
                          <a:srgbClr val="FF0000"/>
                        </a:solidFill>
                        <a:latin typeface="Cambria Math" panose="02040503050406030204" pitchFamily="18" charset="0"/>
                      </a:rPr>
                      <m:t>𝑗</m:t>
                    </m:r>
                    <m:r>
                      <a:rPr lang="en-US" altLang="zh-CN" sz="2200" i="1" dirty="0" smtClean="0">
                        <a:solidFill>
                          <a:srgbClr val="FF0000"/>
                        </a:solidFill>
                        <a:latin typeface="Cambria Math" panose="02040503050406030204" pitchFamily="18" charset="0"/>
                      </a:rPr>
                      <m:t>]=</m:t>
                    </m:r>
                    <m:r>
                      <a:rPr lang="en-US" altLang="zh-CN" sz="2200" i="1" dirty="0" err="1" smtClean="0">
                        <a:solidFill>
                          <a:srgbClr val="FF0000"/>
                        </a:solidFill>
                        <a:latin typeface="Cambria Math" panose="02040503050406030204" pitchFamily="18" charset="0"/>
                      </a:rPr>
                      <m:t>𝑡𝑡</m:t>
                    </m:r>
                    <m:r>
                      <a:rPr lang="en-US" altLang="zh-CN" sz="2200" i="1" dirty="0" err="1">
                        <a:solidFill>
                          <a:srgbClr val="FF0000"/>
                        </a:solidFill>
                        <a:latin typeface="Cambria Math" panose="02040503050406030204" pitchFamily="18" charset="0"/>
                      </a:rPr>
                      <m:t>+</m:t>
                    </m:r>
                    <m:r>
                      <m:rPr>
                        <m:sty m:val="p"/>
                      </m:rPr>
                      <a:rPr lang="en-US" altLang="zh-CN" sz="2200" i="1" dirty="0" err="1" smtClean="0">
                        <a:solidFill>
                          <a:srgbClr val="FF0000"/>
                        </a:solidFill>
                        <a:latin typeface="Cambria Math" panose="02040503050406030204" pitchFamily="18" charset="0"/>
                      </a:rPr>
                      <m:t>iter</m:t>
                    </m:r>
                    <m:r>
                      <a:rPr lang="en-US" altLang="zh-CN" sz="2200" i="1" dirty="0" smtClean="0">
                        <a:solidFill>
                          <a:srgbClr val="FF0000"/>
                        </a:solidFill>
                        <a:latin typeface="Cambria Math" panose="02040503050406030204" pitchFamily="18" charset="0"/>
                      </a:rPr>
                      <m:t>;</m:t>
                    </m:r>
                  </m:oMath>
                </a14:m>
                <a:endParaRPr lang="en-US" altLang="zh-CN" sz="2200" dirty="0"/>
              </a:p>
              <a:p>
                <a:pPr marL="342900" indent="-342900">
                  <a:lnSpc>
                    <a:spcPct val="150000"/>
                  </a:lnSpc>
                  <a:spcBef>
                    <a:spcPts val="600"/>
                  </a:spcBef>
                  <a:buFont typeface="Arial" panose="020B0604020202020204" pitchFamily="34" charset="0"/>
                  <a:buChar char="•"/>
                </a:pPr>
                <a:r>
                  <a:rPr lang="zh-CN" altLang="en-US" sz="2200" dirty="0"/>
                  <a:t>后面搜索时，检查是否</a:t>
                </a:r>
                <a14:m>
                  <m:oMath xmlns:m="http://schemas.openxmlformats.org/officeDocument/2006/math">
                    <m:r>
                      <a:rPr lang="en-US" altLang="zh-CN" sz="2200" i="1" dirty="0" smtClean="0">
                        <a:latin typeface="Cambria Math" panose="02040503050406030204" pitchFamily="18" charset="0"/>
                      </a:rPr>
                      <m:t>𝑇𝑎𝑏𝑙𝑒</m:t>
                    </m:r>
                    <m:r>
                      <a:rPr lang="en-US" altLang="zh-CN" sz="2200" i="1" dirty="0" smtClean="0">
                        <a:latin typeface="Cambria Math" panose="02040503050406030204" pitchFamily="18" charset="0"/>
                      </a:rPr>
                      <m:t>[</m:t>
                    </m:r>
                    <m:r>
                      <a:rPr lang="en-US" altLang="zh-CN" sz="2200" i="1" dirty="0" err="1" smtClean="0">
                        <a:latin typeface="Cambria Math" panose="02040503050406030204" pitchFamily="18" charset="0"/>
                      </a:rPr>
                      <m:t>𝑖</m:t>
                    </m:r>
                    <m:r>
                      <a:rPr lang="en-US" altLang="zh-CN" sz="2200" i="1" dirty="0" smtClean="0">
                        <a:latin typeface="Cambria Math" panose="02040503050406030204" pitchFamily="18" charset="0"/>
                      </a:rPr>
                      <m:t>]&gt;</m:t>
                    </m:r>
                    <m:r>
                      <m:rPr>
                        <m:sty m:val="p"/>
                      </m:rPr>
                      <a:rPr lang="en-US" altLang="zh-CN" sz="2200" i="1" dirty="0">
                        <a:latin typeface="Cambria Math" panose="02040503050406030204" pitchFamily="18" charset="0"/>
                      </a:rPr>
                      <m:t>iter</m:t>
                    </m:r>
                  </m:oMath>
                </a14:m>
                <a:r>
                  <a:rPr lang="zh-CN" altLang="en-US" sz="2200" dirty="0"/>
                  <a:t>判断动作是否禁忌。</a:t>
                </a:r>
                <a:br>
                  <a:rPr lang="zh-CN" altLang="en-US" sz="2200" dirty="0"/>
                </a:br>
                <a:endParaRPr lang="zh-CN" altLang="en-US" sz="2200" dirty="0"/>
              </a:p>
              <a:p>
                <a:pPr marL="342900" indent="-342900">
                  <a:lnSpc>
                    <a:spcPct val="150000"/>
                  </a:lnSpc>
                  <a:spcBef>
                    <a:spcPts val="600"/>
                  </a:spcBef>
                  <a:buFont typeface="Arial" panose="020B0604020202020204" pitchFamily="34" charset="0"/>
                  <a:buChar char="•"/>
                </a:pPr>
                <a:endParaRPr lang="en-US" altLang="zh-CN" sz="2200" dirty="0">
                  <a:latin typeface="Cambria Math" panose="02040503050406030204" pitchFamily="18" charset="0"/>
                </a:endParaRPr>
              </a:p>
            </p:txBody>
          </p:sp>
        </mc:Choice>
        <mc:Fallback xmlns="">
          <p:sp>
            <p:nvSpPr>
              <p:cNvPr id="33" name="矩形 32">
                <a:extLst>
                  <a:ext uri="{FF2B5EF4-FFF2-40B4-BE49-F238E27FC236}">
                    <a16:creationId xmlns:a16="http://schemas.microsoft.com/office/drawing/2014/main" id="{E74494BB-44A0-4DF5-A9CA-E764B28E0168}"/>
                  </a:ext>
                </a:extLst>
              </p:cNvPr>
              <p:cNvSpPr>
                <a:spLocks noRot="1" noChangeAspect="1" noMove="1" noResize="1" noEditPoints="1" noAdjustHandles="1" noChangeArrowheads="1" noChangeShapeType="1" noTextEdit="1"/>
              </p:cNvSpPr>
              <p:nvPr/>
            </p:nvSpPr>
            <p:spPr bwMode="auto">
              <a:xfrm>
                <a:off x="438149" y="950976"/>
                <a:ext cx="8267701" cy="5705590"/>
              </a:xfrm>
              <a:prstGeom prst="rect">
                <a:avLst/>
              </a:prstGeom>
              <a:blipFill>
                <a:blip r:embed="rId3"/>
                <a:stretch>
                  <a:fillRect l="-885"/>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
        <p:nvSpPr>
          <p:cNvPr id="16" name="标题 1">
            <a:extLst>
              <a:ext uri="{FF2B5EF4-FFF2-40B4-BE49-F238E27FC236}">
                <a16:creationId xmlns:a16="http://schemas.microsoft.com/office/drawing/2014/main" id="{EB132D3F-0968-4EC0-B4B9-F3EDDA66FEA4}"/>
              </a:ext>
            </a:extLst>
          </p:cNvPr>
          <p:cNvSpPr>
            <a:spLocks noGrp="1"/>
          </p:cNvSpPr>
          <p:nvPr>
            <p:ph type="title"/>
          </p:nvPr>
        </p:nvSpPr>
        <p:spPr>
          <a:xfrm>
            <a:off x="1187625" y="214315"/>
            <a:ext cx="7056784" cy="539749"/>
          </a:xfrm>
        </p:spPr>
        <p:txBody>
          <a:bodyPr/>
          <a:lstStyle/>
          <a:p>
            <a:r>
              <a:rPr lang="zh-CN" altLang="en-US" dirty="0"/>
              <a:t>禁忌搜索</a:t>
            </a:r>
          </a:p>
        </p:txBody>
      </p:sp>
      <p:sp>
        <p:nvSpPr>
          <p:cNvPr id="6" name="文本框 5">
            <a:extLst>
              <a:ext uri="{FF2B5EF4-FFF2-40B4-BE49-F238E27FC236}">
                <a16:creationId xmlns:a16="http://schemas.microsoft.com/office/drawing/2014/main" id="{E571CDD9-FBBC-40B9-9496-EAE070D96C59}"/>
              </a:ext>
            </a:extLst>
          </p:cNvPr>
          <p:cNvSpPr txBox="1"/>
          <p:nvPr/>
        </p:nvSpPr>
        <p:spPr>
          <a:xfrm>
            <a:off x="5991106" y="6293329"/>
            <a:ext cx="1260594" cy="369332"/>
          </a:xfrm>
          <a:prstGeom prst="rect">
            <a:avLst/>
          </a:prstGeom>
          <a:solidFill>
            <a:srgbClr val="FDC69D"/>
          </a:solidFill>
          <a:ln>
            <a:noFill/>
          </a:ln>
        </p:spPr>
        <p:txBody>
          <a:bodyPr wrap="square" rtlCol="0">
            <a:spAutoFit/>
          </a:bodyPr>
          <a:lstStyle/>
          <a:p>
            <a:r>
              <a:rPr lang="en-US" altLang="zh-CN" dirty="0"/>
              <a:t>Swap(2,6)</a:t>
            </a:r>
            <a:endParaRPr lang="zh-CN" altLang="en-US" dirty="0"/>
          </a:p>
        </p:txBody>
      </p:sp>
      <p:sp>
        <p:nvSpPr>
          <p:cNvPr id="2" name="箭头: 右 1">
            <a:extLst>
              <a:ext uri="{FF2B5EF4-FFF2-40B4-BE49-F238E27FC236}">
                <a16:creationId xmlns:a16="http://schemas.microsoft.com/office/drawing/2014/main" id="{DF51C9A3-C546-416E-9BE5-BBD788A0C7D1}"/>
              </a:ext>
            </a:extLst>
          </p:cNvPr>
          <p:cNvSpPr/>
          <p:nvPr/>
        </p:nvSpPr>
        <p:spPr bwMode="auto">
          <a:xfrm>
            <a:off x="3917188" y="4498848"/>
            <a:ext cx="975360" cy="402336"/>
          </a:xfrm>
          <a:prstGeom prst="rightArrow">
            <a:avLst/>
          </a:prstGeom>
          <a:solidFill>
            <a:schemeClr val="bg1">
              <a:lumMod val="6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graphicFrame>
            <p:nvGraphicFramePr>
              <p:cNvPr id="10" name="内容占位符 3">
                <a:extLst>
                  <a:ext uri="{FF2B5EF4-FFF2-40B4-BE49-F238E27FC236}">
                    <a16:creationId xmlns:a16="http://schemas.microsoft.com/office/drawing/2014/main" id="{91E9011F-9EAA-4B5F-A846-81C6EA14248E}"/>
                  </a:ext>
                </a:extLst>
              </p:cNvPr>
              <p:cNvGraphicFramePr>
                <a:graphicFrameLocks noGrp="1"/>
              </p:cNvGraphicFramePr>
              <p:nvPr>
                <p:ph idx="1"/>
                <p:extLst>
                  <p:ext uri="{D42A27DB-BD31-4B8C-83A1-F6EECF244321}">
                    <p14:modId xmlns:p14="http://schemas.microsoft.com/office/powerpoint/2010/main" val="3209130275"/>
                  </p:ext>
                </p:extLst>
              </p:nvPr>
            </p:nvGraphicFramePr>
            <p:xfrm>
              <a:off x="664192" y="3358804"/>
              <a:ext cx="3113296" cy="2917635"/>
            </p:xfrm>
            <a:graphic>
              <a:graphicData uri="http://schemas.openxmlformats.org/drawingml/2006/table">
                <a:tbl>
                  <a:tblPr firstRow="1" bandRow="1">
                    <a:tableStyleId>{5C22544A-7EE6-4342-B048-85BDC9FD1C3A}</a:tableStyleId>
                  </a:tblPr>
                  <a:tblGrid>
                    <a:gridCol w="1556648">
                      <a:extLst>
                        <a:ext uri="{9D8B030D-6E8A-4147-A177-3AD203B41FA5}">
                          <a16:colId xmlns:a16="http://schemas.microsoft.com/office/drawing/2014/main" val="20000"/>
                        </a:ext>
                      </a:extLst>
                    </a:gridCol>
                    <a:gridCol w="1556648">
                      <a:extLst>
                        <a:ext uri="{9D8B030D-6E8A-4147-A177-3AD203B41FA5}">
                          <a16:colId xmlns:a16="http://schemas.microsoft.com/office/drawing/2014/main" val="20001"/>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sz="2400" b="1" i="1" baseline="-25000" dirty="0" smtClean="0">
                                    <a:solidFill>
                                      <a:srgbClr val="C00000"/>
                                    </a:solidFill>
                                    <a:latin typeface="Cambria Math" panose="02040503050406030204" pitchFamily="18" charset="0"/>
                                  </a:rPr>
                                  <m:t>𝑽𝒆𝒓𝒕𝒆𝒙</m:t>
                                </m:r>
                              </m:oMath>
                            </m:oMathPara>
                          </a14:m>
                          <a:endParaRPr lang="en-US" altLang="zh-CN" sz="2400" b="1" baseline="-25000" dirty="0">
                            <a:solidFill>
                              <a:srgbClr val="C0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baseline="-25000" smtClean="0">
                                        <a:solidFill>
                                          <a:srgbClr val="C00000"/>
                                        </a:solidFill>
                                        <a:latin typeface="Cambria Math" panose="02040503050406030204" pitchFamily="18" charset="0"/>
                                      </a:rPr>
                                    </m:ctrlPr>
                                  </m:sSubPr>
                                  <m:e>
                                    <m:r>
                                      <a:rPr lang="en-US" altLang="zh-CN" sz="2400" b="1" i="1" baseline="-25000" smtClean="0">
                                        <a:solidFill>
                                          <a:srgbClr val="C00000"/>
                                        </a:solidFill>
                                        <a:latin typeface="Cambria Math" panose="02040503050406030204" pitchFamily="18" charset="0"/>
                                      </a:rPr>
                                      <m:t>𝑻𝑳</m:t>
                                    </m:r>
                                  </m:e>
                                  <m:sub>
                                    <m:r>
                                      <a:rPr lang="en-US" altLang="zh-CN" sz="2400" b="1" i="1" baseline="-25000" smtClean="0">
                                        <a:solidFill>
                                          <a:srgbClr val="C00000"/>
                                        </a:solidFill>
                                        <a:latin typeface="Cambria Math" panose="02040503050406030204" pitchFamily="18" charset="0"/>
                                      </a:rPr>
                                      <m:t>𝒊</m:t>
                                    </m:r>
                                  </m:sub>
                                </m:sSub>
                              </m:oMath>
                            </m:oMathPara>
                          </a14:m>
                          <a:endParaRPr lang="en-US" altLang="zh-CN" sz="2400" b="1" baseline="-25000" dirty="0">
                            <a:solidFill>
                              <a:srgbClr val="C00000"/>
                            </a:solidFill>
                          </a:endParaRPr>
                        </a:p>
                        <a:p>
                          <a:pPr algn="ctr"/>
                          <a:endParaRPr lang="en-US" altLang="zh-CN" sz="2400" b="1" baseline="-25000" dirty="0">
                            <a:solidFill>
                              <a:srgbClr val="C00000"/>
                            </a:solidFill>
                          </a:endParaRPr>
                        </a:p>
                      </a:txBody>
                      <a:tcP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2</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a:t>4</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a:t>5</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5"/>
                      </a:ext>
                    </a:extLst>
                  </a:tr>
                  <a:tr h="370840">
                    <a:tc>
                      <a:txBody>
                        <a:bodyPr/>
                        <a:lstStyle/>
                        <a:p>
                          <a:pPr algn="ctr"/>
                          <a:r>
                            <a:rPr lang="en-US" altLang="zh-CN" dirty="0"/>
                            <a:t>6</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6"/>
                      </a:ext>
                    </a:extLst>
                  </a:tr>
                </a:tbl>
              </a:graphicData>
            </a:graphic>
          </p:graphicFrame>
        </mc:Choice>
        <mc:Fallback xmlns="">
          <p:graphicFrame>
            <p:nvGraphicFramePr>
              <p:cNvPr id="10" name="内容占位符 3">
                <a:extLst>
                  <a:ext uri="{FF2B5EF4-FFF2-40B4-BE49-F238E27FC236}">
                    <a16:creationId xmlns:a16="http://schemas.microsoft.com/office/drawing/2014/main" id="{91E9011F-9EAA-4B5F-A846-81C6EA14248E}"/>
                  </a:ext>
                </a:extLst>
              </p:cNvPr>
              <p:cNvGraphicFramePr>
                <a:graphicFrameLocks noGrp="1"/>
              </p:cNvGraphicFramePr>
              <p:nvPr>
                <p:ph idx="1"/>
                <p:extLst>
                  <p:ext uri="{D42A27DB-BD31-4B8C-83A1-F6EECF244321}">
                    <p14:modId xmlns:p14="http://schemas.microsoft.com/office/powerpoint/2010/main" val="3209130275"/>
                  </p:ext>
                </p:extLst>
              </p:nvPr>
            </p:nvGraphicFramePr>
            <p:xfrm>
              <a:off x="664192" y="3358804"/>
              <a:ext cx="3113296" cy="2917635"/>
            </p:xfrm>
            <a:graphic>
              <a:graphicData uri="http://schemas.openxmlformats.org/drawingml/2006/table">
                <a:tbl>
                  <a:tblPr firstRow="1" bandRow="1">
                    <a:tableStyleId>{5C22544A-7EE6-4342-B048-85BDC9FD1C3A}</a:tableStyleId>
                  </a:tblPr>
                  <a:tblGrid>
                    <a:gridCol w="1556648">
                      <a:extLst>
                        <a:ext uri="{9D8B030D-6E8A-4147-A177-3AD203B41FA5}">
                          <a16:colId xmlns:a16="http://schemas.microsoft.com/office/drawing/2014/main" val="20000"/>
                        </a:ext>
                      </a:extLst>
                    </a:gridCol>
                    <a:gridCol w="1556648">
                      <a:extLst>
                        <a:ext uri="{9D8B030D-6E8A-4147-A177-3AD203B41FA5}">
                          <a16:colId xmlns:a16="http://schemas.microsoft.com/office/drawing/2014/main" val="20001"/>
                        </a:ext>
                      </a:extLst>
                    </a:gridCol>
                  </a:tblGrid>
                  <a:tr h="692595">
                    <a:tc>
                      <a:txBody>
                        <a:bodyPr/>
                        <a:lstStyle/>
                        <a:p>
                          <a:endParaRPr lang="zh-CN"/>
                        </a:p>
                      </a:txBody>
                      <a:tcPr>
                        <a:blipFill>
                          <a:blip r:embed="rId4"/>
                          <a:stretch>
                            <a:fillRect l="-391" t="-877" r="-101563" b="-322807"/>
                          </a:stretch>
                        </a:blipFill>
                      </a:tcPr>
                    </a:tc>
                    <a:tc>
                      <a:txBody>
                        <a:bodyPr/>
                        <a:lstStyle/>
                        <a:p>
                          <a:endParaRPr lang="zh-CN"/>
                        </a:p>
                      </a:txBody>
                      <a:tcPr>
                        <a:blipFill>
                          <a:blip r:embed="rId4"/>
                          <a:stretch>
                            <a:fillRect l="-100391" t="-877" r="-1563" b="-322807"/>
                          </a:stretch>
                        </a:blipFill>
                      </a:tcP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2</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a:t>4</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a:t>5</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5"/>
                      </a:ext>
                    </a:extLst>
                  </a:tr>
                  <a:tr h="370840">
                    <a:tc>
                      <a:txBody>
                        <a:bodyPr/>
                        <a:lstStyle/>
                        <a:p>
                          <a:pPr algn="ctr"/>
                          <a:r>
                            <a:rPr lang="en-US" altLang="zh-CN" dirty="0"/>
                            <a:t>6</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6"/>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1" name="内容占位符 3">
                <a:extLst>
                  <a:ext uri="{FF2B5EF4-FFF2-40B4-BE49-F238E27FC236}">
                    <a16:creationId xmlns:a16="http://schemas.microsoft.com/office/drawing/2014/main" id="{F5DEA95C-0AC2-4DF6-9D70-6D2436A86CA8}"/>
                  </a:ext>
                </a:extLst>
              </p:cNvPr>
              <p:cNvGraphicFramePr>
                <a:graphicFrameLocks/>
              </p:cNvGraphicFramePr>
              <p:nvPr>
                <p:extLst>
                  <p:ext uri="{D42A27DB-BD31-4B8C-83A1-F6EECF244321}">
                    <p14:modId xmlns:p14="http://schemas.microsoft.com/office/powerpoint/2010/main" val="4241261039"/>
                  </p:ext>
                </p:extLst>
              </p:nvPr>
            </p:nvGraphicFramePr>
            <p:xfrm>
              <a:off x="5059680" y="3334600"/>
              <a:ext cx="3113296" cy="2917635"/>
            </p:xfrm>
            <a:graphic>
              <a:graphicData uri="http://schemas.openxmlformats.org/drawingml/2006/table">
                <a:tbl>
                  <a:tblPr firstRow="1" bandRow="1">
                    <a:tableStyleId>{5C22544A-7EE6-4342-B048-85BDC9FD1C3A}</a:tableStyleId>
                  </a:tblPr>
                  <a:tblGrid>
                    <a:gridCol w="1556648">
                      <a:extLst>
                        <a:ext uri="{9D8B030D-6E8A-4147-A177-3AD203B41FA5}">
                          <a16:colId xmlns:a16="http://schemas.microsoft.com/office/drawing/2014/main" val="20000"/>
                        </a:ext>
                      </a:extLst>
                    </a:gridCol>
                    <a:gridCol w="1556648">
                      <a:extLst>
                        <a:ext uri="{9D8B030D-6E8A-4147-A177-3AD203B41FA5}">
                          <a16:colId xmlns:a16="http://schemas.microsoft.com/office/drawing/2014/main" val="20001"/>
                        </a:ext>
                      </a:extLst>
                    </a:gridCol>
                  </a:tblGrid>
                  <a:tr h="489255">
                    <a:tc>
                      <a:txBody>
                        <a:bodyPr/>
                        <a:lstStyle/>
                        <a:p>
                          <a:pPr algn="ctr"/>
                          <a14:m>
                            <m:oMathPara xmlns:m="http://schemas.openxmlformats.org/officeDocument/2006/math">
                              <m:oMathParaPr>
                                <m:jc m:val="centerGroup"/>
                              </m:oMathParaPr>
                              <m:oMath xmlns:m="http://schemas.openxmlformats.org/officeDocument/2006/math">
                                <m:r>
                                  <a:rPr lang="en-US" altLang="zh-CN" sz="2400" b="1" i="1" baseline="-25000" dirty="0" smtClean="0">
                                    <a:solidFill>
                                      <a:srgbClr val="C00000"/>
                                    </a:solidFill>
                                    <a:latin typeface="Cambria Math" panose="02040503050406030204" pitchFamily="18" charset="0"/>
                                  </a:rPr>
                                  <m:t>𝑽𝒆𝒓𝒕𝒆𝒙</m:t>
                                </m:r>
                              </m:oMath>
                            </m:oMathPara>
                          </a14:m>
                          <a:endParaRPr lang="en-US" altLang="zh-CN" sz="2400" b="1" baseline="-25000" dirty="0">
                            <a:solidFill>
                              <a:srgbClr val="C0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baseline="-25000" smtClean="0">
                                        <a:solidFill>
                                          <a:srgbClr val="C00000"/>
                                        </a:solidFill>
                                        <a:latin typeface="Cambria Math" panose="02040503050406030204" pitchFamily="18" charset="0"/>
                                      </a:rPr>
                                    </m:ctrlPr>
                                  </m:sSubPr>
                                  <m:e>
                                    <m:r>
                                      <a:rPr lang="en-US" altLang="zh-CN" sz="2400" b="1" i="1" baseline="-25000" smtClean="0">
                                        <a:solidFill>
                                          <a:srgbClr val="C00000"/>
                                        </a:solidFill>
                                        <a:latin typeface="Cambria Math" panose="02040503050406030204" pitchFamily="18" charset="0"/>
                                      </a:rPr>
                                      <m:t>𝑻𝑳</m:t>
                                    </m:r>
                                  </m:e>
                                  <m:sub>
                                    <m:r>
                                      <a:rPr lang="en-US" altLang="zh-CN" sz="2400" b="1" i="1" baseline="-25000" smtClean="0">
                                        <a:solidFill>
                                          <a:srgbClr val="C00000"/>
                                        </a:solidFill>
                                        <a:latin typeface="Cambria Math" panose="02040503050406030204" pitchFamily="18" charset="0"/>
                                      </a:rPr>
                                      <m:t>𝒊</m:t>
                                    </m:r>
                                  </m:sub>
                                </m:sSub>
                              </m:oMath>
                            </m:oMathPara>
                          </a14:m>
                          <a:endParaRPr lang="en-US" altLang="zh-CN" sz="2400" b="1" baseline="-25000" dirty="0">
                            <a:solidFill>
                              <a:srgbClr val="C00000"/>
                            </a:solidFill>
                          </a:endParaRPr>
                        </a:p>
                        <a:p>
                          <a:pPr algn="ctr"/>
                          <a:endParaRPr lang="en-US" altLang="zh-CN" sz="2400" b="1" baseline="-25000" dirty="0">
                            <a:solidFill>
                              <a:srgbClr val="C00000"/>
                            </a:solidFill>
                          </a:endParaRPr>
                        </a:p>
                      </a:txBody>
                      <a:tcP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2</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accent6">
                                        <a:lumMod val="75000"/>
                                      </a:schemeClr>
                                    </a:solidFill>
                                    <a:latin typeface="Cambria Math" panose="02040503050406030204" pitchFamily="18" charset="0"/>
                                  </a:rPr>
                                  <m:t>𝑡𝑡</m:t>
                                </m:r>
                                <m:r>
                                  <a:rPr lang="en-US" altLang="zh-CN" i="1" dirty="0" smtClean="0">
                                    <a:solidFill>
                                      <a:schemeClr val="accent6">
                                        <a:lumMod val="75000"/>
                                      </a:schemeClr>
                                    </a:solidFill>
                                    <a:latin typeface="Cambria Math" panose="02040503050406030204" pitchFamily="18" charset="0"/>
                                  </a:rPr>
                                  <m:t>+</m:t>
                                </m:r>
                                <m:r>
                                  <a:rPr lang="en-US" altLang="zh-CN" i="1" dirty="0" smtClean="0">
                                    <a:solidFill>
                                      <a:schemeClr val="accent6">
                                        <a:lumMod val="75000"/>
                                      </a:schemeClr>
                                    </a:solidFill>
                                    <a:latin typeface="Cambria Math" panose="02040503050406030204" pitchFamily="18" charset="0"/>
                                  </a:rPr>
                                  <m:t>𝑖𝑡𝑒𝑟</m:t>
                                </m:r>
                              </m:oMath>
                            </m:oMathPara>
                          </a14:m>
                          <a:endParaRPr lang="zh-CN" altLang="en-US" dirty="0">
                            <a:solidFill>
                              <a:schemeClr val="accent6">
                                <a:lumMod val="75000"/>
                              </a:schemeClr>
                            </a:solidFill>
                          </a:endParaRPr>
                        </a:p>
                      </a:txBody>
                      <a:tcPr/>
                    </a:tc>
                    <a:extLst>
                      <a:ext uri="{0D108BD9-81ED-4DB2-BD59-A6C34878D82A}">
                        <a16:rowId xmlns:a16="http://schemas.microsoft.com/office/drawing/2014/main" val="10002"/>
                      </a:ext>
                    </a:extLst>
                  </a:tr>
                  <a:tr h="370840">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a:t>4</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a:t>5</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5"/>
                      </a:ext>
                    </a:extLst>
                  </a:tr>
                  <a:tr h="370840">
                    <a:tc>
                      <a:txBody>
                        <a:bodyPr/>
                        <a:lstStyle/>
                        <a:p>
                          <a:pPr algn="ctr"/>
                          <a:r>
                            <a:rPr lang="en-US" altLang="zh-CN" dirty="0"/>
                            <a:t>6</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accent6">
                                        <a:lumMod val="75000"/>
                                      </a:schemeClr>
                                    </a:solidFill>
                                    <a:latin typeface="Cambria Math" panose="02040503050406030204" pitchFamily="18" charset="0"/>
                                  </a:rPr>
                                  <m:t>𝑡𝑡</m:t>
                                </m:r>
                                <m:r>
                                  <a:rPr lang="en-US" altLang="zh-CN" i="1" dirty="0" smtClean="0">
                                    <a:solidFill>
                                      <a:schemeClr val="accent6">
                                        <a:lumMod val="75000"/>
                                      </a:schemeClr>
                                    </a:solidFill>
                                    <a:latin typeface="Cambria Math" panose="02040503050406030204" pitchFamily="18" charset="0"/>
                                  </a:rPr>
                                  <m:t>+</m:t>
                                </m:r>
                                <m:r>
                                  <a:rPr lang="en-US" altLang="zh-CN" i="1" dirty="0" smtClean="0">
                                    <a:solidFill>
                                      <a:schemeClr val="accent6">
                                        <a:lumMod val="75000"/>
                                      </a:schemeClr>
                                    </a:solidFill>
                                    <a:latin typeface="Cambria Math" panose="02040503050406030204" pitchFamily="18" charset="0"/>
                                  </a:rPr>
                                  <m:t>𝑖𝑡𝑒𝑟</m:t>
                                </m:r>
                              </m:oMath>
                            </m:oMathPara>
                          </a14:m>
                          <a:endParaRPr lang="zh-CN" altLang="en-US" dirty="0">
                            <a:solidFill>
                              <a:schemeClr val="accent6">
                                <a:lumMod val="75000"/>
                              </a:schemeClr>
                            </a:solidFill>
                          </a:endParaRPr>
                        </a:p>
                      </a:txBody>
                      <a:tcPr/>
                    </a:tc>
                    <a:extLst>
                      <a:ext uri="{0D108BD9-81ED-4DB2-BD59-A6C34878D82A}">
                        <a16:rowId xmlns:a16="http://schemas.microsoft.com/office/drawing/2014/main" val="10006"/>
                      </a:ext>
                    </a:extLst>
                  </a:tr>
                </a:tbl>
              </a:graphicData>
            </a:graphic>
          </p:graphicFrame>
        </mc:Choice>
        <mc:Fallback>
          <p:graphicFrame>
            <p:nvGraphicFramePr>
              <p:cNvPr id="11" name="内容占位符 3">
                <a:extLst>
                  <a:ext uri="{FF2B5EF4-FFF2-40B4-BE49-F238E27FC236}">
                    <a16:creationId xmlns:a16="http://schemas.microsoft.com/office/drawing/2014/main" id="{F5DEA95C-0AC2-4DF6-9D70-6D2436A86CA8}"/>
                  </a:ext>
                </a:extLst>
              </p:cNvPr>
              <p:cNvGraphicFramePr>
                <a:graphicFrameLocks/>
              </p:cNvGraphicFramePr>
              <p:nvPr>
                <p:extLst>
                  <p:ext uri="{D42A27DB-BD31-4B8C-83A1-F6EECF244321}">
                    <p14:modId xmlns:p14="http://schemas.microsoft.com/office/powerpoint/2010/main" val="4241261039"/>
                  </p:ext>
                </p:extLst>
              </p:nvPr>
            </p:nvGraphicFramePr>
            <p:xfrm>
              <a:off x="5059680" y="3334600"/>
              <a:ext cx="3113296" cy="2917635"/>
            </p:xfrm>
            <a:graphic>
              <a:graphicData uri="http://schemas.openxmlformats.org/drawingml/2006/table">
                <a:tbl>
                  <a:tblPr firstRow="1" bandRow="1">
                    <a:tableStyleId>{5C22544A-7EE6-4342-B048-85BDC9FD1C3A}</a:tableStyleId>
                  </a:tblPr>
                  <a:tblGrid>
                    <a:gridCol w="1556648">
                      <a:extLst>
                        <a:ext uri="{9D8B030D-6E8A-4147-A177-3AD203B41FA5}">
                          <a16:colId xmlns:a16="http://schemas.microsoft.com/office/drawing/2014/main" val="20000"/>
                        </a:ext>
                      </a:extLst>
                    </a:gridCol>
                    <a:gridCol w="1556648">
                      <a:extLst>
                        <a:ext uri="{9D8B030D-6E8A-4147-A177-3AD203B41FA5}">
                          <a16:colId xmlns:a16="http://schemas.microsoft.com/office/drawing/2014/main" val="20001"/>
                        </a:ext>
                      </a:extLst>
                    </a:gridCol>
                  </a:tblGrid>
                  <a:tr h="692595">
                    <a:tc>
                      <a:txBody>
                        <a:bodyPr/>
                        <a:lstStyle/>
                        <a:p>
                          <a:endParaRPr lang="zh-CN"/>
                        </a:p>
                      </a:txBody>
                      <a:tcPr>
                        <a:blipFill>
                          <a:blip r:embed="rId5"/>
                          <a:stretch>
                            <a:fillRect l="-781" t="-1754" r="-101172" b="-321930"/>
                          </a:stretch>
                        </a:blipFill>
                      </a:tcPr>
                    </a:tc>
                    <a:tc>
                      <a:txBody>
                        <a:bodyPr/>
                        <a:lstStyle/>
                        <a:p>
                          <a:endParaRPr lang="zh-CN"/>
                        </a:p>
                      </a:txBody>
                      <a:tcPr>
                        <a:blipFill>
                          <a:blip r:embed="rId5"/>
                          <a:stretch>
                            <a:fillRect l="-101176" t="-1754" r="-1569" b="-321930"/>
                          </a:stretch>
                        </a:blipFill>
                      </a:tcP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2</a:t>
                          </a:r>
                          <a:endParaRPr lang="zh-CN" altLang="en-US" dirty="0"/>
                        </a:p>
                      </a:txBody>
                      <a:tcPr/>
                    </a:tc>
                    <a:tc>
                      <a:txBody>
                        <a:bodyPr/>
                        <a:lstStyle/>
                        <a:p>
                          <a:endParaRPr lang="zh-CN"/>
                        </a:p>
                      </a:txBody>
                      <a:tcPr>
                        <a:blipFill>
                          <a:blip r:embed="rId5"/>
                          <a:stretch>
                            <a:fillRect l="-101176" t="-295000" r="-1569" b="-410000"/>
                          </a:stretch>
                        </a:blipFill>
                      </a:tcPr>
                    </a:tc>
                    <a:extLst>
                      <a:ext uri="{0D108BD9-81ED-4DB2-BD59-A6C34878D82A}">
                        <a16:rowId xmlns:a16="http://schemas.microsoft.com/office/drawing/2014/main" val="10002"/>
                      </a:ext>
                    </a:extLst>
                  </a:tr>
                  <a:tr h="370840">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a:t>4</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a:t>5</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5"/>
                      </a:ext>
                    </a:extLst>
                  </a:tr>
                  <a:tr h="370840">
                    <a:tc>
                      <a:txBody>
                        <a:bodyPr/>
                        <a:lstStyle/>
                        <a:p>
                          <a:pPr algn="ctr"/>
                          <a:r>
                            <a:rPr lang="en-US" altLang="zh-CN" dirty="0"/>
                            <a:t>6</a:t>
                          </a:r>
                          <a:endParaRPr lang="zh-CN" altLang="en-US" dirty="0"/>
                        </a:p>
                      </a:txBody>
                      <a:tcPr/>
                    </a:tc>
                    <a:tc>
                      <a:txBody>
                        <a:bodyPr/>
                        <a:lstStyle/>
                        <a:p>
                          <a:endParaRPr lang="zh-CN"/>
                        </a:p>
                      </a:txBody>
                      <a:tcPr>
                        <a:blipFill>
                          <a:blip r:embed="rId5"/>
                          <a:stretch>
                            <a:fillRect l="-101176" t="-688525" r="-1569" b="-3279"/>
                          </a:stretch>
                        </a:blipFill>
                      </a:tcPr>
                    </a:tc>
                    <a:extLst>
                      <a:ext uri="{0D108BD9-81ED-4DB2-BD59-A6C34878D82A}">
                        <a16:rowId xmlns:a16="http://schemas.microsoft.com/office/drawing/2014/main" val="10006"/>
                      </a:ext>
                    </a:extLst>
                  </a:tr>
                </a:tbl>
              </a:graphicData>
            </a:graphic>
          </p:graphicFrame>
        </mc:Fallback>
      </mc:AlternateContent>
    </p:spTree>
    <p:extLst>
      <p:ext uri="{BB962C8B-B14F-4D97-AF65-F5344CB8AC3E}">
        <p14:creationId xmlns:p14="http://schemas.microsoft.com/office/powerpoint/2010/main" val="362966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9909C68-263B-44F7-B680-FC912B63DC25}"/>
                  </a:ext>
                </a:extLst>
              </p:cNvPr>
              <p:cNvSpPr/>
              <p:nvPr/>
            </p:nvSpPr>
            <p:spPr bwMode="auto">
              <a:xfrm>
                <a:off x="641092" y="850900"/>
                <a:ext cx="8020467" cy="5930900"/>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257175" lvl="0" indent="-257175" eaLnBrk="1" hangingPunct="1">
                  <a:lnSpc>
                    <a:spcPct val="150000"/>
                  </a:lnSpc>
                  <a:spcBef>
                    <a:spcPts val="600"/>
                  </a:spcBef>
                  <a:spcAft>
                    <a:spcPts val="0"/>
                  </a:spcAft>
                  <a:buClr>
                    <a:srgbClr val="3333CC"/>
                  </a:buClr>
                  <a:buSzPct val="60000"/>
                  <a:buFont typeface="Wingdings" panose="05000000000000000000" pitchFamily="2" charset="2"/>
                  <a:buChar char="u"/>
                </a:pPr>
                <a:r>
                  <a:rPr lang="en-US" altLang="zh-CN" sz="2000" dirty="0">
                    <a:solidFill>
                      <a:srgbClr val="000000"/>
                    </a:solidFill>
                    <a:latin typeface="微软雅黑" panose="020B0503020204020204" pitchFamily="34" charset="-122"/>
                    <a:ea typeface="微软雅黑" panose="020B0503020204020204" pitchFamily="34" charset="-122"/>
                  </a:rPr>
                  <a:t>P-center</a:t>
                </a:r>
                <a:r>
                  <a:rPr lang="zh-CN" altLang="en-US" sz="2000" dirty="0">
                    <a:solidFill>
                      <a:srgbClr val="000000"/>
                    </a:solidFill>
                    <a:latin typeface="微软雅黑" panose="020B0503020204020204" pitchFamily="34" charset="-122"/>
                    <a:ea typeface="微软雅黑" panose="020B0503020204020204" pitchFamily="34" charset="-122"/>
                  </a:rPr>
                  <a:t>问题，在给定</a:t>
                </a:r>
                <a14:m>
                  <m:oMath xmlns:m="http://schemas.openxmlformats.org/officeDocument/2006/math">
                    <m:r>
                      <a:rPr lang="en-US" altLang="zh-CN" sz="2000" i="1" dirty="0">
                        <a:solidFill>
                          <a:srgbClr val="000000"/>
                        </a:solidFill>
                        <a:latin typeface="Cambria Math" panose="02040503050406030204" pitchFamily="18" charset="0"/>
                      </a:rPr>
                      <m:t>𝑁</m:t>
                    </m:r>
                  </m:oMath>
                </a14:m>
                <a:r>
                  <a:rPr lang="zh-CN" altLang="en-US" sz="2000" dirty="0">
                    <a:solidFill>
                      <a:srgbClr val="000000"/>
                    </a:solidFill>
                    <a:latin typeface="微软雅黑" panose="020B0503020204020204" pitchFamily="34" charset="-122"/>
                    <a:ea typeface="微软雅黑" panose="020B0503020204020204" pitchFamily="34" charset="-122"/>
                  </a:rPr>
                  <a:t>个节点的网络中选择</a:t>
                </a:r>
                <a14:m>
                  <m:oMath xmlns:m="http://schemas.openxmlformats.org/officeDocument/2006/math">
                    <m:r>
                      <a:rPr lang="en-US" altLang="zh-CN" sz="2000" i="1" dirty="0">
                        <a:solidFill>
                          <a:srgbClr val="000000"/>
                        </a:solidFill>
                        <a:latin typeface="Cambria Math" panose="02040503050406030204" pitchFamily="18" charset="0"/>
                      </a:rPr>
                      <m:t>𝑃</m:t>
                    </m:r>
                  </m:oMath>
                </a14:m>
                <a:r>
                  <a:rPr lang="zh-CN" altLang="en-US" sz="2000" dirty="0">
                    <a:solidFill>
                      <a:srgbClr val="000000"/>
                    </a:solidFill>
                    <a:latin typeface="微软雅黑" panose="020B0503020204020204" pitchFamily="34" charset="-122"/>
                    <a:ea typeface="微软雅黑" panose="020B0503020204020204" pitchFamily="34" charset="-122"/>
                  </a:rPr>
                  <a:t>个节点作为服务设施。</a:t>
                </a:r>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spcAft>
                    <a:spcPts val="0"/>
                  </a:spcAft>
                  <a:buClr>
                    <a:srgbClr val="3333CC"/>
                  </a:buClr>
                  <a:buSzPct val="60000"/>
                  <a:buFont typeface="Wingdings" panose="05000000000000000000" pitchFamily="2" charset="2"/>
                  <a:buChar char="u"/>
                </a:pPr>
                <a:r>
                  <a:rPr lang="en-US" altLang="zh-CN" sz="2000" dirty="0">
                    <a:solidFill>
                      <a:srgbClr val="000000"/>
                    </a:solidFill>
                    <a:latin typeface="微软雅黑" panose="020B0503020204020204" pitchFamily="34" charset="-122"/>
                    <a:ea typeface="微软雅黑" panose="020B0503020204020204" pitchFamily="34" charset="-122"/>
                  </a:rPr>
                  <a:t>P</a:t>
                </a:r>
                <a:r>
                  <a:rPr lang="zh-CN" altLang="zh-CN" sz="2000" dirty="0">
                    <a:solidFill>
                      <a:srgbClr val="000000"/>
                    </a:solidFill>
                    <a:latin typeface="微软雅黑" panose="020B0503020204020204" pitchFamily="34" charset="-122"/>
                    <a:ea typeface="微软雅黑" panose="020B0503020204020204" pitchFamily="34" charset="-122"/>
                  </a:rPr>
                  <a:t>中心选址问题是著名的离散选址问题，属于</a:t>
                </a:r>
                <a:r>
                  <a:rPr lang="en-US" altLang="zh-CN" sz="2000" dirty="0">
                    <a:solidFill>
                      <a:srgbClr val="000000"/>
                    </a:solidFill>
                    <a:latin typeface="微软雅黑" panose="020B0503020204020204" pitchFamily="34" charset="-122"/>
                    <a:ea typeface="微软雅黑" panose="020B0503020204020204" pitchFamily="34" charset="-122"/>
                  </a:rPr>
                  <a:t>NP-hard</a:t>
                </a:r>
                <a:r>
                  <a:rPr lang="zh-CN" altLang="zh-CN" sz="2000" dirty="0">
                    <a:solidFill>
                      <a:srgbClr val="000000"/>
                    </a:solidFill>
                    <a:latin typeface="微软雅黑" panose="020B0503020204020204" pitchFamily="34" charset="-122"/>
                    <a:ea typeface="微软雅黑" panose="020B0503020204020204" pitchFamily="34" charset="-122"/>
                  </a:rPr>
                  <a:t>，其一般具有</a:t>
                </a:r>
                <a:r>
                  <a:rPr lang="zh-CN" altLang="zh-CN" sz="2000" dirty="0">
                    <a:solidFill>
                      <a:srgbClr val="FF0000"/>
                    </a:solidFill>
                    <a:latin typeface="微软雅黑" panose="020B0503020204020204" pitchFamily="34" charset="-122"/>
                    <a:ea typeface="微软雅黑" panose="020B0503020204020204" pitchFamily="34" charset="-122"/>
                  </a:rPr>
                  <a:t>多约束</a:t>
                </a:r>
                <a:r>
                  <a:rPr lang="zh-CN" altLang="zh-CN" sz="2000" dirty="0">
                    <a:solidFill>
                      <a:srgbClr val="000000"/>
                    </a:solidFill>
                    <a:latin typeface="微软雅黑" panose="020B0503020204020204" pitchFamily="34" charset="-122"/>
                    <a:ea typeface="微软雅黑" panose="020B0503020204020204" pitchFamily="34" charset="-122"/>
                  </a:rPr>
                  <a:t>、</a:t>
                </a:r>
                <a:r>
                  <a:rPr lang="zh-CN" altLang="zh-CN" sz="2000" dirty="0">
                    <a:solidFill>
                      <a:srgbClr val="FF0000"/>
                    </a:solidFill>
                    <a:latin typeface="微软雅黑" panose="020B0503020204020204" pitchFamily="34" charset="-122"/>
                    <a:ea typeface="微软雅黑" panose="020B0503020204020204" pitchFamily="34" charset="-122"/>
                  </a:rPr>
                  <a:t>大规模</a:t>
                </a:r>
                <a:r>
                  <a:rPr lang="zh-CN" altLang="zh-CN" sz="2000" dirty="0">
                    <a:solidFill>
                      <a:srgbClr val="000000"/>
                    </a:solidFill>
                    <a:latin typeface="微软雅黑" panose="020B0503020204020204" pitchFamily="34" charset="-122"/>
                    <a:ea typeface="微软雅黑" panose="020B0503020204020204" pitchFamily="34" charset="-122"/>
                  </a:rPr>
                  <a:t>、</a:t>
                </a:r>
                <a:r>
                  <a:rPr lang="zh-CN" altLang="zh-CN" sz="2000" dirty="0">
                    <a:solidFill>
                      <a:srgbClr val="FF0000"/>
                    </a:solidFill>
                    <a:latin typeface="微软雅黑" panose="020B0503020204020204" pitchFamily="34" charset="-122"/>
                    <a:ea typeface="微软雅黑" panose="020B0503020204020204" pitchFamily="34" charset="-122"/>
                  </a:rPr>
                  <a:t>多目标</a:t>
                </a:r>
                <a:r>
                  <a:rPr lang="zh-CN" altLang="zh-CN" sz="2000" dirty="0">
                    <a:solidFill>
                      <a:srgbClr val="000000"/>
                    </a:solidFill>
                    <a:latin typeface="微软雅黑" panose="020B0503020204020204" pitchFamily="34" charset="-122"/>
                    <a:ea typeface="微软雅黑" panose="020B0503020204020204" pitchFamily="34" charset="-122"/>
                  </a:rPr>
                  <a:t>和</a:t>
                </a:r>
                <a:r>
                  <a:rPr lang="zh-CN" altLang="zh-CN" sz="2000" dirty="0">
                    <a:solidFill>
                      <a:srgbClr val="FF0000"/>
                    </a:solidFill>
                    <a:latin typeface="微软雅黑" panose="020B0503020204020204" pitchFamily="34" charset="-122"/>
                    <a:ea typeface="微软雅黑" panose="020B0503020204020204" pitchFamily="34" charset="-122"/>
                  </a:rPr>
                  <a:t>不确定性</a:t>
                </a:r>
                <a:r>
                  <a:rPr lang="zh-CN" altLang="zh-CN" sz="2000" dirty="0">
                    <a:solidFill>
                      <a:srgbClr val="000000"/>
                    </a:solidFill>
                    <a:latin typeface="微软雅黑" panose="020B0503020204020204" pitchFamily="34" charset="-122"/>
                    <a:ea typeface="微软雅黑" panose="020B0503020204020204" pitchFamily="34" charset="-122"/>
                  </a:rPr>
                  <a:t>等特点。</a:t>
                </a:r>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spcAft>
                    <a:spcPts val="0"/>
                  </a:spcAft>
                  <a:buClr>
                    <a:srgbClr val="3333CC"/>
                  </a:buClr>
                  <a:buSzPct val="60000"/>
                  <a:buFont typeface="Wingdings" panose="05000000000000000000" pitchFamily="2" charset="2"/>
                  <a:buChar char="u"/>
                </a:pPr>
                <a:endParaRPr lang="en-US" altLang="zh-CN"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spcAft>
                    <a:spcPts val="0"/>
                  </a:spcAft>
                  <a:buClr>
                    <a:srgbClr val="3333CC"/>
                  </a:buClr>
                  <a:buSzPct val="60000"/>
                  <a:buFont typeface="Wingdings" panose="05000000000000000000" pitchFamily="2" charset="2"/>
                  <a:buChar char="u"/>
                </a:pPr>
                <a:endParaRPr lang="en-US" altLang="zh-CN"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spcAft>
                    <a:spcPts val="0"/>
                  </a:spcAft>
                  <a:buClr>
                    <a:srgbClr val="3333CC"/>
                  </a:buClr>
                  <a:buSzPct val="60000"/>
                  <a:buFont typeface="Wingdings" panose="05000000000000000000" pitchFamily="2" charset="2"/>
                  <a:buChar char="u"/>
                </a:pPr>
                <a:endParaRPr lang="en-US" altLang="zh-CN"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spcAft>
                    <a:spcPts val="0"/>
                  </a:spcAft>
                  <a:buClr>
                    <a:srgbClr val="3333CC"/>
                  </a:buClr>
                  <a:buSzPct val="60000"/>
                  <a:buFont typeface="Wingdings" panose="05000000000000000000" pitchFamily="2" charset="2"/>
                  <a:buChar char="u"/>
                </a:pPr>
                <a:endParaRPr lang="en-US" altLang="zh-CN"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spcAft>
                    <a:spcPts val="0"/>
                  </a:spcAft>
                  <a:buClr>
                    <a:srgbClr val="3333CC"/>
                  </a:buClr>
                  <a:buSzPct val="60000"/>
                  <a:buFont typeface="Wingdings" panose="05000000000000000000" pitchFamily="2" charset="2"/>
                  <a:buChar char="u"/>
                </a:pPr>
                <a:endParaRPr lang="en-US" altLang="zh-CN"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spcAft>
                    <a:spcPts val="0"/>
                  </a:spcAft>
                  <a:buClr>
                    <a:srgbClr val="3333CC"/>
                  </a:buClr>
                  <a:buSzPct val="60000"/>
                  <a:buFont typeface="Wingdings" panose="05000000000000000000" pitchFamily="2" charset="2"/>
                  <a:buChar char="u"/>
                </a:pPr>
                <a:endParaRPr lang="en-US" altLang="zh-CN"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spcAft>
                    <a:spcPts val="0"/>
                  </a:spcAft>
                  <a:buClr>
                    <a:srgbClr val="3333CC"/>
                  </a:buClr>
                  <a:buSzPct val="60000"/>
                  <a:buFont typeface="Wingdings" panose="05000000000000000000" pitchFamily="2" charset="2"/>
                  <a:buChar char="u"/>
                </a:pPr>
                <a:endParaRPr lang="en-US" altLang="zh-CN"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spcAft>
                    <a:spcPts val="0"/>
                  </a:spcAft>
                  <a:buClr>
                    <a:srgbClr val="3333CC"/>
                  </a:buClr>
                  <a:buSzPct val="60000"/>
                  <a:buFont typeface="Wingdings" panose="05000000000000000000" pitchFamily="2" charset="2"/>
                  <a:buChar char="u"/>
                </a:pPr>
                <a:r>
                  <a:rPr lang="zh-CN" altLang="en-US" sz="2000" dirty="0">
                    <a:solidFill>
                      <a:srgbClr val="000000"/>
                    </a:solidFill>
                    <a:latin typeface="微软雅黑" panose="020B0503020204020204" pitchFamily="34" charset="-122"/>
                    <a:ea typeface="微软雅黑" panose="020B0503020204020204" pitchFamily="34" charset="-122"/>
                  </a:rPr>
                  <a:t>物流对于企业来说是第三利润源泉，因此为物流配送中心选好位址可以提高企业整体效益，节约企业成本，是企业发展的新战略。</a:t>
                </a:r>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spcAft>
                    <a:spcPts val="0"/>
                  </a:spcAft>
                  <a:buClr>
                    <a:srgbClr val="3333CC"/>
                  </a:buClr>
                  <a:buSzPct val="60000"/>
                  <a:buFont typeface="Wingdings" panose="05000000000000000000" pitchFamily="2" charset="2"/>
                  <a:buChar char="n"/>
                </a:pPr>
                <a:endParaRPr lang="zh-CN" altLang="en-US" dirty="0">
                  <a:solidFill>
                    <a:srgbClr val="000000"/>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Choice>
        <mc:Fallback xmlns="">
          <p:sp>
            <p:nvSpPr>
              <p:cNvPr id="26" name="矩形 25">
                <a:extLst>
                  <a:ext uri="{FF2B5EF4-FFF2-40B4-BE49-F238E27FC236}">
                    <a16:creationId xmlns:a16="http://schemas.microsoft.com/office/drawing/2014/main" id="{49909C68-263B-44F7-B680-FC912B63DC25}"/>
                  </a:ext>
                </a:extLst>
              </p:cNvPr>
              <p:cNvSpPr>
                <a:spLocks noRot="1" noChangeAspect="1" noMove="1" noResize="1" noEditPoints="1" noAdjustHandles="1" noChangeArrowheads="1" noChangeShapeType="1" noTextEdit="1"/>
              </p:cNvSpPr>
              <p:nvPr/>
            </p:nvSpPr>
            <p:spPr bwMode="auto">
              <a:xfrm>
                <a:off x="641092" y="850900"/>
                <a:ext cx="8020467" cy="5930900"/>
              </a:xfrm>
              <a:prstGeom prst="rect">
                <a:avLst/>
              </a:prstGeom>
              <a:blipFill>
                <a:blip r:embed="rId3"/>
                <a:stretch>
                  <a:fillRect r="-3951" b="-1131"/>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0D93C4D5-5D11-4FFB-B097-18BC95712D47}"/>
              </a:ext>
            </a:extLst>
          </p:cNvPr>
          <p:cNvGrpSpPr/>
          <p:nvPr/>
        </p:nvGrpSpPr>
        <p:grpSpPr>
          <a:xfrm>
            <a:off x="482441" y="2476500"/>
            <a:ext cx="8020466" cy="3256201"/>
            <a:chOff x="511016" y="3483703"/>
            <a:chExt cx="8208942" cy="3363421"/>
          </a:xfrm>
        </p:grpSpPr>
        <p:sp>
          <p:nvSpPr>
            <p:cNvPr id="28" name="内容占位符 2">
              <a:extLst>
                <a:ext uri="{FF2B5EF4-FFF2-40B4-BE49-F238E27FC236}">
                  <a16:creationId xmlns:a16="http://schemas.microsoft.com/office/drawing/2014/main" id="{92F6FEF7-693F-48BF-A958-D86E73192650}"/>
                </a:ext>
              </a:extLst>
            </p:cNvPr>
            <p:cNvSpPr txBox="1">
              <a:spLocks/>
            </p:cNvSpPr>
            <p:nvPr/>
          </p:nvSpPr>
          <p:spPr bwMode="auto">
            <a:xfrm>
              <a:off x="766762" y="4079991"/>
              <a:ext cx="7886700" cy="265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57175" indent="-257175" algn="l" rtl="0" eaLnBrk="1" fontAlgn="base" hangingPunct="1">
                <a:lnSpc>
                  <a:spcPct val="150000"/>
                </a:lnSpc>
                <a:spcBef>
                  <a:spcPts val="900"/>
                </a:spcBef>
                <a:spcAft>
                  <a:spcPct val="0"/>
                </a:spcAft>
                <a:buClr>
                  <a:schemeClr val="folHlink"/>
                </a:buClr>
                <a:buSzPct val="60000"/>
                <a:buFont typeface="Wingdings" panose="05000000000000000000" pitchFamily="2" charset="2"/>
                <a:buChar char="n"/>
                <a:defRPr sz="1800" b="0" kern="1200">
                  <a:solidFill>
                    <a:schemeClr val="tx1"/>
                  </a:solidFill>
                  <a:latin typeface="微软雅黑" panose="020B0503020204020204" pitchFamily="34" charset="-122"/>
                  <a:ea typeface="微软雅黑" panose="020B0503020204020204" pitchFamily="34" charset="-122"/>
                  <a:cs typeface="+mn-cs"/>
                </a:defRPr>
              </a:lvl1pPr>
              <a:lvl2pPr marL="557213" indent="-214313" algn="l" rtl="0" eaLnBrk="1" fontAlgn="base" hangingPunct="1">
                <a:lnSpc>
                  <a:spcPct val="150000"/>
                </a:lnSpc>
                <a:spcBef>
                  <a:spcPts val="900"/>
                </a:spcBef>
                <a:spcAft>
                  <a:spcPct val="0"/>
                </a:spcAft>
                <a:buClr>
                  <a:schemeClr val="folHlink"/>
                </a:buClr>
                <a:buSzPct val="60000"/>
                <a:buFont typeface="Wingdings" panose="05000000000000000000" pitchFamily="2" charset="2"/>
                <a:buChar char="n"/>
                <a:defRPr sz="1500" b="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rtl="0" eaLnBrk="1" fontAlgn="base" hangingPunct="1">
                <a:lnSpc>
                  <a:spcPct val="150000"/>
                </a:lnSpc>
                <a:spcBef>
                  <a:spcPts val="900"/>
                </a:spcBef>
                <a:spcAft>
                  <a:spcPct val="0"/>
                </a:spcAft>
                <a:buClr>
                  <a:schemeClr val="folHlink"/>
                </a:buClr>
                <a:buSzPct val="60000"/>
                <a:buFont typeface="Wingdings" panose="05000000000000000000" pitchFamily="2" charset="2"/>
                <a:buChar char="n"/>
                <a:defRPr sz="1350" b="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rtl="0" eaLnBrk="1" fontAlgn="base" hangingPunct="1">
                <a:lnSpc>
                  <a:spcPct val="150000"/>
                </a:lnSpc>
                <a:spcBef>
                  <a:spcPts val="900"/>
                </a:spcBef>
                <a:spcAft>
                  <a:spcPct val="0"/>
                </a:spcAft>
                <a:buClr>
                  <a:schemeClr val="folHlink"/>
                </a:buClr>
                <a:buSzPct val="60000"/>
                <a:buFont typeface="Wingdings" panose="05000000000000000000" pitchFamily="2" charset="2"/>
                <a:buChar char="n"/>
                <a:defRPr sz="1200" b="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rtl="0" eaLnBrk="1" fontAlgn="base" hangingPunct="1">
                <a:lnSpc>
                  <a:spcPct val="150000"/>
                </a:lnSpc>
                <a:spcBef>
                  <a:spcPts val="900"/>
                </a:spcBef>
                <a:spcAft>
                  <a:spcPct val="0"/>
                </a:spcAft>
                <a:buClr>
                  <a:schemeClr val="folHlink"/>
                </a:buClr>
                <a:buSzPct val="60000"/>
                <a:buFont typeface="Wingdings" panose="05000000000000000000" pitchFamily="2" charset="2"/>
                <a:buChar char="n"/>
                <a:defRPr sz="1200" b="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a:p>
            <a:p>
              <a:endParaRPr lang="zh-CN" altLang="en-US" dirty="0"/>
            </a:p>
          </p:txBody>
        </p:sp>
        <p:pic>
          <p:nvPicPr>
            <p:cNvPr id="29" name="Picture 2" descr="https://timgsa.baidu.com/timg?image&amp;quality=80&amp;size=b9999_10000&amp;sec=1607075891359&amp;di=123fb42921adbf3ac80cac7d62f52b96&amp;imgtype=0&amp;src=http%3A%2F%2Fpic49.nipic.com%2Ffile%2F20140923%2F6842469_204339068000_2.jpg">
              <a:extLst>
                <a:ext uri="{FF2B5EF4-FFF2-40B4-BE49-F238E27FC236}">
                  <a16:creationId xmlns:a16="http://schemas.microsoft.com/office/drawing/2014/main" id="{2BB39CE5-0630-4044-9CD9-2B6AC4B5C85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70" t="848" r="1323" b="4116"/>
            <a:stretch/>
          </p:blipFill>
          <p:spPr bwMode="auto">
            <a:xfrm>
              <a:off x="1800225" y="3909810"/>
              <a:ext cx="1995927" cy="127509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组合 29">
              <a:extLst>
                <a:ext uri="{FF2B5EF4-FFF2-40B4-BE49-F238E27FC236}">
                  <a16:creationId xmlns:a16="http://schemas.microsoft.com/office/drawing/2014/main" id="{572334E7-4F42-4273-A5F9-EA98AB88D727}"/>
                </a:ext>
              </a:extLst>
            </p:cNvPr>
            <p:cNvGrpSpPr/>
            <p:nvPr/>
          </p:nvGrpSpPr>
          <p:grpSpPr>
            <a:xfrm>
              <a:off x="5571172" y="3995411"/>
              <a:ext cx="1995487" cy="697319"/>
              <a:chOff x="4562475" y="2258649"/>
              <a:chExt cx="4851400" cy="2665775"/>
            </a:xfrm>
          </p:grpSpPr>
          <p:grpSp>
            <p:nvGrpSpPr>
              <p:cNvPr id="44" name="组合 43">
                <a:extLst>
                  <a:ext uri="{FF2B5EF4-FFF2-40B4-BE49-F238E27FC236}">
                    <a16:creationId xmlns:a16="http://schemas.microsoft.com/office/drawing/2014/main" id="{E91EFED1-253A-412A-B9C8-8FE9B201FD14}"/>
                  </a:ext>
                </a:extLst>
              </p:cNvPr>
              <p:cNvGrpSpPr/>
              <p:nvPr/>
            </p:nvGrpSpPr>
            <p:grpSpPr>
              <a:xfrm>
                <a:off x="4562475" y="2258649"/>
                <a:ext cx="4851400" cy="2665775"/>
                <a:chOff x="4562475" y="2258649"/>
                <a:chExt cx="4851400" cy="2665775"/>
              </a:xfrm>
            </p:grpSpPr>
            <p:pic>
              <p:nvPicPr>
                <p:cNvPr id="46" name="Picture 4" descr="https://bkimg.cdn.bcebos.com/pic/7c1ed21b0ef41bd562e5db8751da81cb39db3d0a?x-bce-process=image/watermark,image_d2F0ZXIvYmFpa2U4MA==,g_7,xp_5,yp_5">
                  <a:extLst>
                    <a:ext uri="{FF2B5EF4-FFF2-40B4-BE49-F238E27FC236}">
                      <a16:creationId xmlns:a16="http://schemas.microsoft.com/office/drawing/2014/main" id="{7AD0759B-6FE0-4F1E-84E3-BF55536EA5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6" t="1" b="-312"/>
                <a:stretch/>
              </p:blipFill>
              <p:spPr bwMode="auto">
                <a:xfrm>
                  <a:off x="4562475" y="2258649"/>
                  <a:ext cx="4851400" cy="2665775"/>
                </a:xfrm>
                <a:prstGeom prst="rect">
                  <a:avLst/>
                </a:prstGeom>
                <a:noFill/>
                <a:extLst>
                  <a:ext uri="{909E8E84-426E-40DD-AFC4-6F175D3DCCD1}">
                    <a14:hiddenFill xmlns:a14="http://schemas.microsoft.com/office/drawing/2010/main">
                      <a:solidFill>
                        <a:srgbClr val="FFFFFF"/>
                      </a:solidFill>
                    </a14:hiddenFill>
                  </a:ext>
                </a:extLst>
              </p:spPr>
            </p:pic>
            <p:sp>
              <p:nvSpPr>
                <p:cNvPr id="47" name="矩形 46">
                  <a:extLst>
                    <a:ext uri="{FF2B5EF4-FFF2-40B4-BE49-F238E27FC236}">
                      <a16:creationId xmlns:a16="http://schemas.microsoft.com/office/drawing/2014/main" id="{B6EA5175-E3D6-419D-AD53-25976635607A}"/>
                    </a:ext>
                  </a:extLst>
                </p:cNvPr>
                <p:cNvSpPr/>
                <p:nvPr/>
              </p:nvSpPr>
              <p:spPr>
                <a:xfrm>
                  <a:off x="4784725" y="4698601"/>
                  <a:ext cx="8636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a:extLst>
                    <a:ext uri="{FF2B5EF4-FFF2-40B4-BE49-F238E27FC236}">
                      <a16:creationId xmlns:a16="http://schemas.microsoft.com/office/drawing/2014/main" id="{5036AA87-774D-4B98-93E7-68010A271E37}"/>
                    </a:ext>
                  </a:extLst>
                </p:cNvPr>
                <p:cNvSpPr/>
                <p:nvPr/>
              </p:nvSpPr>
              <p:spPr>
                <a:xfrm>
                  <a:off x="5176528" y="4559300"/>
                  <a:ext cx="8636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5" name="矩形 44">
                <a:extLst>
                  <a:ext uri="{FF2B5EF4-FFF2-40B4-BE49-F238E27FC236}">
                    <a16:creationId xmlns:a16="http://schemas.microsoft.com/office/drawing/2014/main" id="{3EE68EF5-14C1-44C3-B8B2-58FF16F1A048}"/>
                  </a:ext>
                </a:extLst>
              </p:cNvPr>
              <p:cNvSpPr/>
              <p:nvPr/>
            </p:nvSpPr>
            <p:spPr>
              <a:xfrm>
                <a:off x="4664075" y="4435475"/>
                <a:ext cx="504825" cy="250825"/>
              </a:xfrm>
              <a:prstGeom prst="rect">
                <a:avLst/>
              </a:prstGeom>
              <a:solidFill>
                <a:srgbClr val="FFEFC6"/>
              </a:solidFill>
              <a:ln>
                <a:solidFill>
                  <a:srgbClr val="6B6B66"/>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31" name="Picture 6" descr="https://timgsa.baidu.com/timg?image&amp;quality=80&amp;size=b9999_10000&amp;sec=1607076911280&amp;di=ce7d5fdd3cebb3a0a7a1893418859263&amp;imgtype=0&amp;src=http%3A%2F%2F5b0988e595225.cdn.sohucs.com%2Fimages%2F20180225%2Ffe27e157cb094741b7cde21389bd3fbc.png">
              <a:extLst>
                <a:ext uri="{FF2B5EF4-FFF2-40B4-BE49-F238E27FC236}">
                  <a16:creationId xmlns:a16="http://schemas.microsoft.com/office/drawing/2014/main" id="{27770E2E-7320-4C4C-B817-0D0D1C9EAB5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21758" y="5523870"/>
              <a:ext cx="1398200" cy="93383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a:extLst>
                <a:ext uri="{FF2B5EF4-FFF2-40B4-BE49-F238E27FC236}">
                  <a16:creationId xmlns:a16="http://schemas.microsoft.com/office/drawing/2014/main" id="{49683396-9B06-4E8E-8079-7344433A542E}"/>
                </a:ext>
              </a:extLst>
            </p:cNvPr>
            <p:cNvCxnSpPr>
              <a:stCxn id="29" idx="2"/>
              <a:endCxn id="34" idx="0"/>
            </p:cNvCxnSpPr>
            <p:nvPr/>
          </p:nvCxnSpPr>
          <p:spPr>
            <a:xfrm flipH="1">
              <a:off x="1600438" y="5184909"/>
              <a:ext cx="1197751" cy="35324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5B1757E-9194-4712-ABB6-A4CD1E298295}"/>
                </a:ext>
              </a:extLst>
            </p:cNvPr>
            <p:cNvCxnSpPr>
              <a:stCxn id="46" idx="2"/>
            </p:cNvCxnSpPr>
            <p:nvPr/>
          </p:nvCxnSpPr>
          <p:spPr>
            <a:xfrm flipH="1">
              <a:off x="6337935" y="4692730"/>
              <a:ext cx="230981" cy="779548"/>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10" descr="https://ss1.bdstatic.com/70cFvXSh_Q1YnxGkpoWK1HF6hhy/it/u=3706221965,3923447070&amp;fm=26&amp;gp=0.jpg">
              <a:extLst>
                <a:ext uri="{FF2B5EF4-FFF2-40B4-BE49-F238E27FC236}">
                  <a16:creationId xmlns:a16="http://schemas.microsoft.com/office/drawing/2014/main" id="{70E237AA-3E42-4660-B3F8-BA1C48C4A5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554" t="6196" r="10367" b="18138"/>
            <a:stretch/>
          </p:blipFill>
          <p:spPr bwMode="auto">
            <a:xfrm>
              <a:off x="511016" y="5538159"/>
              <a:ext cx="2178843" cy="9279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https://ns-strategy.cdn.bcebos.com/ns-strategy/upload/fc_big_pic/part-00713-3113.jpg">
              <a:extLst>
                <a:ext uri="{FF2B5EF4-FFF2-40B4-BE49-F238E27FC236}">
                  <a16:creationId xmlns:a16="http://schemas.microsoft.com/office/drawing/2014/main" id="{8F6FC1B3-23EA-43E5-9626-8D6DBD96E6C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0934"/>
            <a:stretch/>
          </p:blipFill>
          <p:spPr bwMode="auto">
            <a:xfrm>
              <a:off x="3014077" y="5562426"/>
              <a:ext cx="2171711" cy="1090366"/>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接箭头连接符 35">
              <a:extLst>
                <a:ext uri="{FF2B5EF4-FFF2-40B4-BE49-F238E27FC236}">
                  <a16:creationId xmlns:a16="http://schemas.microsoft.com/office/drawing/2014/main" id="{568D8327-CC90-4595-BEC7-2F7D2B2A8F3C}"/>
                </a:ext>
              </a:extLst>
            </p:cNvPr>
            <p:cNvCxnSpPr>
              <a:stCxn id="29" idx="2"/>
            </p:cNvCxnSpPr>
            <p:nvPr/>
          </p:nvCxnSpPr>
          <p:spPr>
            <a:xfrm>
              <a:off x="2798188" y="5184909"/>
              <a:ext cx="1188251" cy="33896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18" descr="https://ss2.bdstatic.com/70cFvnSh_Q1YnxGkpoWK1HF6hhy/it/u=3951530455,1155305231&amp;fm=26&amp;gp=0.jpg">
              <a:extLst>
                <a:ext uri="{FF2B5EF4-FFF2-40B4-BE49-F238E27FC236}">
                  <a16:creationId xmlns:a16="http://schemas.microsoft.com/office/drawing/2014/main" id="{2B811EC2-B328-4BE6-A14F-FE22C8A51B1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19168" y="5547223"/>
              <a:ext cx="1478373" cy="91954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接箭头连接符 37">
              <a:extLst>
                <a:ext uri="{FF2B5EF4-FFF2-40B4-BE49-F238E27FC236}">
                  <a16:creationId xmlns:a16="http://schemas.microsoft.com/office/drawing/2014/main" id="{EBF7D666-B720-4A7D-8F13-7284B7EB474B}"/>
                </a:ext>
              </a:extLst>
            </p:cNvPr>
            <p:cNvCxnSpPr/>
            <p:nvPr/>
          </p:nvCxnSpPr>
          <p:spPr>
            <a:xfrm>
              <a:off x="6568915" y="4701460"/>
              <a:ext cx="1214438" cy="71525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469C567C-43B3-4DFB-B1DA-2055A9E69144}"/>
                </a:ext>
              </a:extLst>
            </p:cNvPr>
            <p:cNvSpPr txBox="1"/>
            <p:nvPr/>
          </p:nvSpPr>
          <p:spPr>
            <a:xfrm>
              <a:off x="3856135" y="4808311"/>
              <a:ext cx="1107996" cy="369332"/>
            </a:xfrm>
            <a:prstGeom prst="rect">
              <a:avLst/>
            </a:prstGeom>
            <a:noFill/>
          </p:spPr>
          <p:txBody>
            <a:bodyPr wrap="none" rtlCol="0">
              <a:spAutoFit/>
            </a:bodyPr>
            <a:lstStyle/>
            <a:p>
              <a:r>
                <a:rPr lang="zh-CN" altLang="en-US" dirty="0">
                  <a:solidFill>
                    <a:schemeClr val="tx2">
                      <a:lumMod val="75000"/>
                    </a:schemeClr>
                  </a:solidFill>
                  <a:latin typeface="微软雅黑" panose="020B0503020204020204" pitchFamily="34" charset="-122"/>
                  <a:ea typeface="微软雅黑" panose="020B0503020204020204" pitchFamily="34" charset="-122"/>
                </a:rPr>
                <a:t>城市规划</a:t>
              </a:r>
            </a:p>
          </p:txBody>
        </p:sp>
        <p:sp>
          <p:nvSpPr>
            <p:cNvPr id="40" name="文本框 39">
              <a:extLst>
                <a:ext uri="{FF2B5EF4-FFF2-40B4-BE49-F238E27FC236}">
                  <a16:creationId xmlns:a16="http://schemas.microsoft.com/office/drawing/2014/main" id="{C464E9B5-6EB0-4BDA-AB80-4B101E04A400}"/>
                </a:ext>
              </a:extLst>
            </p:cNvPr>
            <p:cNvSpPr txBox="1"/>
            <p:nvPr/>
          </p:nvSpPr>
          <p:spPr>
            <a:xfrm>
              <a:off x="7018972" y="4759938"/>
              <a:ext cx="1569660" cy="369332"/>
            </a:xfrm>
            <a:prstGeom prst="rect">
              <a:avLst/>
            </a:prstGeom>
            <a:noFill/>
          </p:spPr>
          <p:txBody>
            <a:bodyPr wrap="none" rtlCol="0">
              <a:spAutoFit/>
            </a:bodyPr>
            <a:lstStyle/>
            <a:p>
              <a:r>
                <a:rPr lang="zh-CN" altLang="en-US" dirty="0">
                  <a:solidFill>
                    <a:schemeClr val="tx2">
                      <a:lumMod val="75000"/>
                    </a:schemeClr>
                  </a:solidFill>
                  <a:latin typeface="微软雅黑" panose="020B0503020204020204" pitchFamily="34" charset="-122"/>
                  <a:ea typeface="微软雅黑" panose="020B0503020204020204" pitchFamily="34" charset="-122"/>
                </a:rPr>
                <a:t>物流运输网络</a:t>
              </a:r>
            </a:p>
          </p:txBody>
        </p:sp>
        <p:sp>
          <p:nvSpPr>
            <p:cNvPr id="41" name="文本框 40">
              <a:extLst>
                <a:ext uri="{FF2B5EF4-FFF2-40B4-BE49-F238E27FC236}">
                  <a16:creationId xmlns:a16="http://schemas.microsoft.com/office/drawing/2014/main" id="{6075785F-862C-4333-BBF1-8671716830B7}"/>
                </a:ext>
              </a:extLst>
            </p:cNvPr>
            <p:cNvSpPr txBox="1"/>
            <p:nvPr/>
          </p:nvSpPr>
          <p:spPr>
            <a:xfrm>
              <a:off x="766762" y="3483703"/>
              <a:ext cx="1838965" cy="369332"/>
            </a:xfrm>
            <a:prstGeom prst="rect">
              <a:avLst/>
            </a:prstGeom>
            <a:noFill/>
          </p:spPr>
          <p:txBody>
            <a:bodyPr wrap="none" rtlCol="0">
              <a:spAutoFit/>
            </a:bodyPr>
            <a:lstStyle/>
            <a:p>
              <a:pPr marL="257175" indent="-257175">
                <a:buFont typeface="Wingdings" panose="05000000000000000000" pitchFamily="2" charset="2"/>
                <a:buChar char="ü"/>
              </a:pPr>
              <a:r>
                <a:rPr lang="zh-CN" altLang="en-US" b="1" dirty="0">
                  <a:solidFill>
                    <a:schemeClr val="tx2">
                      <a:lumMod val="75000"/>
                    </a:schemeClr>
                  </a:solidFill>
                </a:rPr>
                <a:t>实际应用场景</a:t>
              </a:r>
            </a:p>
          </p:txBody>
        </p:sp>
        <p:sp>
          <p:nvSpPr>
            <p:cNvPr id="42" name="文本框 41">
              <a:extLst>
                <a:ext uri="{FF2B5EF4-FFF2-40B4-BE49-F238E27FC236}">
                  <a16:creationId xmlns:a16="http://schemas.microsoft.com/office/drawing/2014/main" id="{18777F95-8BCE-486A-95B9-3D8876D65A57}"/>
                </a:ext>
              </a:extLst>
            </p:cNvPr>
            <p:cNvSpPr txBox="1"/>
            <p:nvPr/>
          </p:nvSpPr>
          <p:spPr>
            <a:xfrm>
              <a:off x="1038727" y="6468792"/>
              <a:ext cx="1569660" cy="369332"/>
            </a:xfrm>
            <a:prstGeom prst="rect">
              <a:avLst/>
            </a:prstGeom>
            <a:noFill/>
          </p:spPr>
          <p:txBody>
            <a:bodyPr wrap="none" rtlCol="0">
              <a:spAutoFit/>
            </a:bodyPr>
            <a:lstStyle/>
            <a:p>
              <a:r>
                <a:rPr lang="zh-CN" altLang="en-US" dirty="0">
                  <a:solidFill>
                    <a:schemeClr val="tx2"/>
                  </a:solidFill>
                </a:rPr>
                <a:t>急救中心选址</a:t>
              </a:r>
            </a:p>
          </p:txBody>
        </p:sp>
        <p:sp>
          <p:nvSpPr>
            <p:cNvPr id="43" name="文本框 42">
              <a:extLst>
                <a:ext uri="{FF2B5EF4-FFF2-40B4-BE49-F238E27FC236}">
                  <a16:creationId xmlns:a16="http://schemas.microsoft.com/office/drawing/2014/main" id="{975E2DB4-E761-408E-85D9-D17FDFCB7D2F}"/>
                </a:ext>
              </a:extLst>
            </p:cNvPr>
            <p:cNvSpPr txBox="1"/>
            <p:nvPr/>
          </p:nvSpPr>
          <p:spPr>
            <a:xfrm>
              <a:off x="3276434" y="6477792"/>
              <a:ext cx="1338828" cy="369332"/>
            </a:xfrm>
            <a:prstGeom prst="rect">
              <a:avLst/>
            </a:prstGeom>
            <a:noFill/>
          </p:spPr>
          <p:txBody>
            <a:bodyPr wrap="none" rtlCol="0">
              <a:spAutoFit/>
            </a:bodyPr>
            <a:lstStyle/>
            <a:p>
              <a:r>
                <a:rPr lang="zh-CN" altLang="en-US" dirty="0">
                  <a:solidFill>
                    <a:schemeClr val="tx2"/>
                  </a:solidFill>
                </a:rPr>
                <a:t>加油站选址</a:t>
              </a:r>
            </a:p>
          </p:txBody>
        </p:sp>
      </p:grpSp>
      <p:sp>
        <p:nvSpPr>
          <p:cNvPr id="49" name="标题 1">
            <a:extLst>
              <a:ext uri="{FF2B5EF4-FFF2-40B4-BE49-F238E27FC236}">
                <a16:creationId xmlns:a16="http://schemas.microsoft.com/office/drawing/2014/main" id="{B235DCBE-C1E6-41BE-A6A1-A365373FA870}"/>
              </a:ext>
            </a:extLst>
          </p:cNvPr>
          <p:cNvSpPr txBox="1">
            <a:spLocks/>
          </p:cNvSpPr>
          <p:nvPr/>
        </p:nvSpPr>
        <p:spPr bwMode="auto">
          <a:xfrm>
            <a:off x="1304922" y="145036"/>
            <a:ext cx="7056784" cy="53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400" b="0" kern="1200">
                <a:solidFill>
                  <a:schemeClr val="tx1"/>
                </a:solidFill>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tx2"/>
                </a:solidFill>
                <a:latin typeface="微软雅黑" panose="020B0503020204020204" pitchFamily="34" charset="-122"/>
                <a:ea typeface="微软雅黑" panose="020B0503020204020204" pitchFamily="34" charset="-122"/>
              </a:defRPr>
            </a:lvl2pPr>
            <a:lvl3pPr algn="ctr" rtl="0" eaLnBrk="1" fontAlgn="base" hangingPunct="1">
              <a:spcBef>
                <a:spcPct val="0"/>
              </a:spcBef>
              <a:spcAft>
                <a:spcPct val="0"/>
              </a:spcAft>
              <a:defRPr sz="2700">
                <a:solidFill>
                  <a:schemeClr val="tx2"/>
                </a:solidFill>
                <a:latin typeface="微软雅黑" panose="020B0503020204020204" pitchFamily="34" charset="-122"/>
                <a:ea typeface="微软雅黑" panose="020B0503020204020204" pitchFamily="34" charset="-122"/>
              </a:defRPr>
            </a:lvl3pPr>
            <a:lvl4pPr algn="ctr" rtl="0" eaLnBrk="1" fontAlgn="base" hangingPunct="1">
              <a:spcBef>
                <a:spcPct val="0"/>
              </a:spcBef>
              <a:spcAft>
                <a:spcPct val="0"/>
              </a:spcAft>
              <a:defRPr sz="2700">
                <a:solidFill>
                  <a:schemeClr val="tx2"/>
                </a:solidFill>
                <a:latin typeface="微软雅黑" panose="020B0503020204020204" pitchFamily="34" charset="-122"/>
                <a:ea typeface="微软雅黑" panose="020B0503020204020204" pitchFamily="34" charset="-122"/>
              </a:defRPr>
            </a:lvl4pPr>
            <a:lvl5pPr algn="ctr" rtl="0" eaLnBrk="1" fontAlgn="base" hangingPunct="1">
              <a:spcBef>
                <a:spcPct val="0"/>
              </a:spcBef>
              <a:spcAft>
                <a:spcPct val="0"/>
              </a:spcAft>
              <a:defRPr sz="2700">
                <a:solidFill>
                  <a:schemeClr val="tx2"/>
                </a:solidFill>
                <a:latin typeface="微软雅黑" panose="020B0503020204020204" pitchFamily="34" charset="-122"/>
                <a:ea typeface="微软雅黑" panose="020B0503020204020204" pitchFamily="34" charset="-122"/>
              </a:defRPr>
            </a:lvl5pPr>
            <a:lvl6pPr marL="342900" algn="ctr" rtl="0" eaLnBrk="1" fontAlgn="base" hangingPunct="1">
              <a:spcBef>
                <a:spcPct val="0"/>
              </a:spcBef>
              <a:spcAft>
                <a:spcPct val="0"/>
              </a:spcAft>
              <a:defRPr sz="3300" b="1">
                <a:solidFill>
                  <a:schemeClr val="tx2"/>
                </a:solidFill>
                <a:latin typeface="黑体" panose="02010609060101010101" pitchFamily="49" charset="-122"/>
                <a:ea typeface="黑体" panose="02010609060101010101" pitchFamily="49" charset="-122"/>
              </a:defRPr>
            </a:lvl6pPr>
            <a:lvl7pPr marL="685800" algn="ctr" rtl="0" eaLnBrk="1" fontAlgn="base" hangingPunct="1">
              <a:spcBef>
                <a:spcPct val="0"/>
              </a:spcBef>
              <a:spcAft>
                <a:spcPct val="0"/>
              </a:spcAft>
              <a:defRPr sz="3300" b="1">
                <a:solidFill>
                  <a:schemeClr val="tx2"/>
                </a:solidFill>
                <a:latin typeface="黑体" panose="02010609060101010101" pitchFamily="49" charset="-122"/>
                <a:ea typeface="黑体" panose="02010609060101010101" pitchFamily="49" charset="-122"/>
              </a:defRPr>
            </a:lvl7pPr>
            <a:lvl8pPr marL="1028700" algn="ctr" rtl="0" eaLnBrk="1" fontAlgn="base" hangingPunct="1">
              <a:spcBef>
                <a:spcPct val="0"/>
              </a:spcBef>
              <a:spcAft>
                <a:spcPct val="0"/>
              </a:spcAft>
              <a:defRPr sz="3300" b="1">
                <a:solidFill>
                  <a:schemeClr val="tx2"/>
                </a:solidFill>
                <a:latin typeface="黑体" panose="02010609060101010101" pitchFamily="49" charset="-122"/>
                <a:ea typeface="黑体" panose="02010609060101010101" pitchFamily="49" charset="-122"/>
              </a:defRPr>
            </a:lvl8pPr>
            <a:lvl9pPr marL="1371600" algn="ctr" rtl="0" eaLnBrk="1" fontAlgn="base" hangingPunct="1">
              <a:spcBef>
                <a:spcPct val="0"/>
              </a:spcBef>
              <a:spcAft>
                <a:spcPct val="0"/>
              </a:spcAft>
              <a:defRPr sz="3300" b="1">
                <a:solidFill>
                  <a:schemeClr val="tx2"/>
                </a:solidFill>
                <a:latin typeface="黑体" panose="02010609060101010101" pitchFamily="49" charset="-122"/>
                <a:ea typeface="黑体" panose="02010609060101010101" pitchFamily="49" charset="-122"/>
              </a:defRPr>
            </a:lvl9pPr>
          </a:lstStyle>
          <a:p>
            <a:r>
              <a:rPr lang="en-US" altLang="zh-CN" sz="2800" b="1" dirty="0"/>
              <a:t>8.1 </a:t>
            </a:r>
            <a:r>
              <a:rPr lang="zh-CN" altLang="en-US" sz="2800" b="1" dirty="0"/>
              <a:t>问题概述</a:t>
            </a:r>
          </a:p>
        </p:txBody>
      </p:sp>
      <p:sp>
        <p:nvSpPr>
          <p:cNvPr id="2" name="标题 1">
            <a:extLst>
              <a:ext uri="{FF2B5EF4-FFF2-40B4-BE49-F238E27FC236}">
                <a16:creationId xmlns:a16="http://schemas.microsoft.com/office/drawing/2014/main" id="{D89E6517-FDCD-4A4F-9A7D-7D32947F576F}"/>
              </a:ext>
            </a:extLst>
          </p:cNvPr>
          <p:cNvSpPr>
            <a:spLocks noGrp="1"/>
          </p:cNvSpPr>
          <p:nvPr>
            <p:ph type="title"/>
          </p:nvPr>
        </p:nvSpPr>
        <p:spPr>
          <a:xfrm>
            <a:off x="122875" y="1141455"/>
            <a:ext cx="472606" cy="1516727"/>
          </a:xfrm>
        </p:spPr>
        <p:txBody>
          <a:bodyPr/>
          <a:lstStyle/>
          <a:p>
            <a:r>
              <a:rPr lang="zh-CN" altLang="en-US" dirty="0">
                <a:solidFill>
                  <a:schemeClr val="tx2">
                    <a:lumMod val="75000"/>
                  </a:schemeClr>
                </a:solidFill>
              </a:rPr>
              <a:t>问</a:t>
            </a:r>
            <a:br>
              <a:rPr lang="en-US" altLang="zh-CN" dirty="0">
                <a:solidFill>
                  <a:schemeClr val="tx2">
                    <a:lumMod val="75000"/>
                  </a:schemeClr>
                </a:solidFill>
              </a:rPr>
            </a:br>
            <a:r>
              <a:rPr lang="zh-CN" altLang="en-US" dirty="0">
                <a:solidFill>
                  <a:schemeClr val="tx2">
                    <a:lumMod val="75000"/>
                  </a:schemeClr>
                </a:solidFill>
              </a:rPr>
              <a:t>题</a:t>
            </a:r>
            <a:br>
              <a:rPr lang="en-US" altLang="zh-CN" dirty="0">
                <a:solidFill>
                  <a:schemeClr val="tx2">
                    <a:lumMod val="75000"/>
                  </a:schemeClr>
                </a:solidFill>
              </a:rPr>
            </a:br>
            <a:r>
              <a:rPr lang="zh-CN" altLang="en-US" dirty="0">
                <a:solidFill>
                  <a:schemeClr val="tx2">
                    <a:lumMod val="75000"/>
                  </a:schemeClr>
                </a:solidFill>
              </a:rPr>
              <a:t>背</a:t>
            </a:r>
            <a:br>
              <a:rPr lang="en-US" altLang="zh-CN" dirty="0">
                <a:solidFill>
                  <a:schemeClr val="tx2">
                    <a:lumMod val="75000"/>
                  </a:schemeClr>
                </a:solidFill>
              </a:rPr>
            </a:br>
            <a:r>
              <a:rPr lang="zh-CN" altLang="en-US" dirty="0">
                <a:solidFill>
                  <a:schemeClr val="tx2">
                    <a:lumMod val="75000"/>
                  </a:schemeClr>
                </a:solidFill>
              </a:rPr>
              <a:t>景</a:t>
            </a:r>
          </a:p>
        </p:txBody>
      </p:sp>
    </p:spTree>
    <p:extLst>
      <p:ext uri="{BB962C8B-B14F-4D97-AF65-F5344CB8AC3E}">
        <p14:creationId xmlns:p14="http://schemas.microsoft.com/office/powerpoint/2010/main" val="3945835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E74494BB-44A0-4DF5-A9CA-E764B28E0168}"/>
                  </a:ext>
                </a:extLst>
              </p:cNvPr>
              <p:cNvSpPr/>
              <p:nvPr/>
            </p:nvSpPr>
            <p:spPr bwMode="auto">
              <a:xfrm>
                <a:off x="275770" y="1161142"/>
                <a:ext cx="8550265" cy="5495423"/>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indent="-342900">
                  <a:lnSpc>
                    <a:spcPct val="150000"/>
                  </a:lnSpc>
                  <a:spcBef>
                    <a:spcPts val="600"/>
                  </a:spcBef>
                  <a:buFont typeface="Arial" panose="020B0604020202020204" pitchFamily="34" charset="0"/>
                  <a:buChar char="•"/>
                </a:pPr>
                <a:r>
                  <a:rPr lang="zh-CN" altLang="en-US" sz="2200" dirty="0"/>
                  <a:t>如果有节点一直无法被覆盖，说明这个节点很难覆盖，我们应该以</a:t>
                </a:r>
                <a:r>
                  <a:rPr lang="zh-CN" altLang="en-US" sz="2200" dirty="0">
                    <a:solidFill>
                      <a:srgbClr val="FF0000"/>
                    </a:solidFill>
                  </a:rPr>
                  <a:t>更高的优先级</a:t>
                </a:r>
                <a:r>
                  <a:rPr lang="zh-CN" altLang="en-US" sz="2200" dirty="0"/>
                  <a:t>处理它</a:t>
                </a:r>
                <a:r>
                  <a:rPr lang="en-US" altLang="zh-CN" sz="2200" dirty="0"/>
                  <a:t>;</a:t>
                </a:r>
                <a:endParaRPr lang="zh-CN" altLang="en-US" sz="2200" dirty="0"/>
              </a:p>
              <a:p>
                <a:pPr marL="342900" indent="-342900">
                  <a:lnSpc>
                    <a:spcPct val="150000"/>
                  </a:lnSpc>
                  <a:spcBef>
                    <a:spcPts val="600"/>
                  </a:spcBef>
                  <a:buFont typeface="Arial" panose="020B0604020202020204" pitchFamily="34" charset="0"/>
                  <a:buChar char="•"/>
                </a:pPr>
                <a:r>
                  <a:rPr lang="zh-CN" altLang="en-US" sz="2200" dirty="0"/>
                  <a:t>当禁忌搜索陷入局部最优解</a:t>
                </a:r>
                <a14:m>
                  <m:oMath xmlns:m="http://schemas.openxmlformats.org/officeDocument/2006/math">
                    <m:r>
                      <a:rPr lang="zh-CN" altLang="en-US" sz="2200" i="1" dirty="0" smtClean="0">
                        <a:latin typeface="Cambria Math" panose="02040503050406030204" pitchFamily="18" charset="0"/>
                      </a:rPr>
                      <m:t>𝑋</m:t>
                    </m:r>
                  </m:oMath>
                </a14:m>
                <a:r>
                  <a:rPr lang="zh-CN" altLang="en-US" sz="2200" dirty="0"/>
                  <a:t>时，算法将每个未覆盖节点</a:t>
                </a:r>
                <a14:m>
                  <m:oMath xmlns:m="http://schemas.openxmlformats.org/officeDocument/2006/math">
                    <m:r>
                      <a:rPr lang="zh-CN" altLang="en-US" sz="2200" i="1" dirty="0" smtClean="0">
                        <a:latin typeface="Cambria Math" panose="02040503050406030204" pitchFamily="18" charset="0"/>
                      </a:rPr>
                      <m:t>𝑖</m:t>
                    </m:r>
                    <m:r>
                      <a:rPr lang="zh-CN" altLang="en-US" sz="2200" i="1" dirty="0">
                        <a:latin typeface="Cambria Math" panose="02040503050406030204" pitchFamily="18" charset="0"/>
                      </a:rPr>
                      <m:t>∈</m:t>
                    </m:r>
                    <m:r>
                      <a:rPr lang="zh-CN" altLang="en-US" sz="2200" i="1" dirty="0">
                        <a:latin typeface="Cambria Math" panose="02040503050406030204" pitchFamily="18" charset="0"/>
                      </a:rPr>
                      <m:t>𝑈</m:t>
                    </m:r>
                    <m:r>
                      <a:rPr lang="en-US" altLang="zh-CN" sz="2200" i="1" dirty="0">
                        <a:latin typeface="Cambria Math" panose="02040503050406030204" pitchFamily="18" charset="0"/>
                      </a:rPr>
                      <m:t>(</m:t>
                    </m:r>
                    <m:r>
                      <a:rPr lang="zh-CN" altLang="en-US" sz="2200" i="1" dirty="0">
                        <a:latin typeface="Cambria Math" panose="02040503050406030204" pitchFamily="18" charset="0"/>
                      </a:rPr>
                      <m:t>𝑋</m:t>
                    </m:r>
                    <m:r>
                      <a:rPr lang="en-US" altLang="zh-CN" sz="2200" i="1" dirty="0">
                        <a:latin typeface="Cambria Math" panose="02040503050406030204" pitchFamily="18" charset="0"/>
                      </a:rPr>
                      <m:t>)</m:t>
                    </m:r>
                  </m:oMath>
                </a14:m>
                <a:r>
                  <a:rPr lang="zh-CN" altLang="en-US" sz="2200" dirty="0"/>
                  <a:t>的权重</a:t>
                </a:r>
                <a14:m>
                  <m:oMath xmlns:m="http://schemas.openxmlformats.org/officeDocument/2006/math">
                    <m:sSub>
                      <m:sSubPr>
                        <m:ctrlPr>
                          <a:rPr lang="en-US" altLang="zh-CN" sz="2200" i="1" dirty="0" smtClean="0">
                            <a:latin typeface="Cambria Math" panose="02040503050406030204" pitchFamily="18" charset="0"/>
                          </a:rPr>
                        </m:ctrlPr>
                      </m:sSubPr>
                      <m:e>
                        <m:r>
                          <a:rPr lang="zh-CN" altLang="en-US" sz="2200" i="1" dirty="0" smtClean="0">
                            <a:latin typeface="Cambria Math" panose="02040503050406030204" pitchFamily="18" charset="0"/>
                          </a:rPr>
                          <m:t>𝑤</m:t>
                        </m:r>
                      </m:e>
                      <m:sub>
                        <m:r>
                          <a:rPr lang="zh-CN" altLang="en-US" sz="2200" i="1" dirty="0">
                            <a:latin typeface="Cambria Math" panose="02040503050406030204" pitchFamily="18" charset="0"/>
                          </a:rPr>
                          <m:t>𝑖</m:t>
                        </m:r>
                      </m:sub>
                    </m:sSub>
                  </m:oMath>
                </a14:m>
                <a:r>
                  <a:rPr lang="zh-CN" altLang="en-US" sz="2200" dirty="0"/>
                  <a:t>增加一个单位，以提高它的优先级。</a:t>
                </a:r>
              </a:p>
              <a:p>
                <a:pPr marL="342900" indent="-342900">
                  <a:lnSpc>
                    <a:spcPct val="150000"/>
                  </a:lnSpc>
                  <a:spcBef>
                    <a:spcPts val="600"/>
                  </a:spcBef>
                  <a:buFont typeface="Arial" panose="020B0604020202020204" pitchFamily="34" charset="0"/>
                  <a:buChar char="•"/>
                </a:pPr>
                <a:r>
                  <a:rPr lang="zh-CN" altLang="en-US" sz="2200" dirty="0"/>
                  <a:t>这个过程改变了解空间的格局，使得</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a:t>不再是局部最优，算法将能够继续探索其他搜索区域。</a:t>
                </a:r>
                <a:endParaRPr lang="en-US" altLang="zh-CN" sz="2200" dirty="0">
                  <a:latin typeface="Cambria Math" panose="02040503050406030204" pitchFamily="18" charset="0"/>
                </a:endParaRPr>
              </a:p>
              <a:p>
                <a:pPr>
                  <a:lnSpc>
                    <a:spcPct val="150000"/>
                  </a:lnSpc>
                  <a:spcBef>
                    <a:spcPts val="600"/>
                  </a:spcBef>
                </a:pPr>
                <a:r>
                  <a:rPr lang="zh-CN" altLang="en-US" sz="2200" b="1" dirty="0">
                    <a:latin typeface="微软雅黑" panose="020B0503020204020204" pitchFamily="34" charset="-122"/>
                    <a:ea typeface="微软雅黑" panose="020B0503020204020204" pitchFamily="34" charset="-122"/>
                  </a:rPr>
                  <a:t>有效性</a:t>
                </a:r>
                <a:r>
                  <a:rPr lang="zh-CN" altLang="en-US" sz="2400" dirty="0"/>
                  <a:t>：</a:t>
                </a:r>
                <a:endParaRPr lang="en-US" altLang="zh-CN" sz="2400" dirty="0"/>
              </a:p>
              <a:p>
                <a:pPr marL="800100" lvl="1" indent="-342900">
                  <a:lnSpc>
                    <a:spcPct val="150000"/>
                  </a:lnSpc>
                  <a:spcBef>
                    <a:spcPts val="600"/>
                  </a:spcBef>
                  <a:buFont typeface="Arial" panose="020B0604020202020204" pitchFamily="34" charset="0"/>
                  <a:buChar char="•"/>
                </a:pPr>
                <a:r>
                  <a:rPr lang="zh-CN" altLang="en-US" sz="2200" dirty="0"/>
                  <a:t>节点加权技术可以防止节点一直无法被覆盖，并以自适应的方式使搜索多样化</a:t>
                </a:r>
                <a:r>
                  <a:rPr lang="en-US" altLang="zh-CN" sz="2200" dirty="0"/>
                  <a:t>;</a:t>
                </a:r>
              </a:p>
              <a:p>
                <a:pPr marL="342900" indent="-342900">
                  <a:lnSpc>
                    <a:spcPct val="150000"/>
                  </a:lnSpc>
                  <a:spcBef>
                    <a:spcPts val="600"/>
                  </a:spcBef>
                  <a:buFont typeface="Arial" panose="020B0604020202020204" pitchFamily="34" charset="0"/>
                  <a:buChar char="•"/>
                </a:pPr>
                <a:endParaRPr lang="en-US" altLang="zh-CN" sz="2400" dirty="0">
                  <a:latin typeface="Cambria Math" panose="02040503050406030204" pitchFamily="18" charset="0"/>
                </a:endParaRPr>
              </a:p>
            </p:txBody>
          </p:sp>
        </mc:Choice>
        <mc:Fallback xmlns="">
          <p:sp>
            <p:nvSpPr>
              <p:cNvPr id="33" name="矩形 32">
                <a:extLst>
                  <a:ext uri="{FF2B5EF4-FFF2-40B4-BE49-F238E27FC236}">
                    <a16:creationId xmlns:a16="http://schemas.microsoft.com/office/drawing/2014/main" id="{E74494BB-44A0-4DF5-A9CA-E764B28E0168}"/>
                  </a:ext>
                </a:extLst>
              </p:cNvPr>
              <p:cNvSpPr>
                <a:spLocks noRot="1" noChangeAspect="1" noMove="1" noResize="1" noEditPoints="1" noAdjustHandles="1" noChangeArrowheads="1" noChangeShapeType="1" noTextEdit="1"/>
              </p:cNvSpPr>
              <p:nvPr/>
            </p:nvSpPr>
            <p:spPr bwMode="auto">
              <a:xfrm>
                <a:off x="275770" y="1161142"/>
                <a:ext cx="8550265" cy="5495423"/>
              </a:xfrm>
              <a:prstGeom prst="rect">
                <a:avLst/>
              </a:prstGeom>
              <a:blipFill>
                <a:blip r:embed="rId3"/>
                <a:stretch>
                  <a:fillRect l="-927" r="-855"/>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
        <p:nvSpPr>
          <p:cNvPr id="16" name="标题 1">
            <a:extLst>
              <a:ext uri="{FF2B5EF4-FFF2-40B4-BE49-F238E27FC236}">
                <a16:creationId xmlns:a16="http://schemas.microsoft.com/office/drawing/2014/main" id="{EB132D3F-0968-4EC0-B4B9-F3EDDA66FEA4}"/>
              </a:ext>
            </a:extLst>
          </p:cNvPr>
          <p:cNvSpPr>
            <a:spLocks noGrp="1"/>
          </p:cNvSpPr>
          <p:nvPr>
            <p:ph type="title"/>
          </p:nvPr>
        </p:nvSpPr>
        <p:spPr>
          <a:xfrm>
            <a:off x="1187625" y="214315"/>
            <a:ext cx="7056784" cy="539749"/>
          </a:xfrm>
        </p:spPr>
        <p:txBody>
          <a:bodyPr/>
          <a:lstStyle/>
          <a:p>
            <a:r>
              <a:rPr lang="en-US" altLang="zh-CN" b="1" dirty="0"/>
              <a:t>8.4 </a:t>
            </a:r>
            <a:r>
              <a:rPr lang="zh-CN" altLang="en-US" b="1" dirty="0"/>
              <a:t>加权策略</a:t>
            </a:r>
          </a:p>
        </p:txBody>
      </p:sp>
    </p:spTree>
    <p:extLst>
      <p:ext uri="{BB962C8B-B14F-4D97-AF65-F5344CB8AC3E}">
        <p14:creationId xmlns:p14="http://schemas.microsoft.com/office/powerpoint/2010/main" val="1948509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EB132D3F-0968-4EC0-B4B9-F3EDDA66FEA4}"/>
              </a:ext>
            </a:extLst>
          </p:cNvPr>
          <p:cNvSpPr>
            <a:spLocks noGrp="1"/>
          </p:cNvSpPr>
          <p:nvPr>
            <p:ph type="title"/>
          </p:nvPr>
        </p:nvSpPr>
        <p:spPr>
          <a:xfrm>
            <a:off x="1187625" y="214315"/>
            <a:ext cx="7056784" cy="539749"/>
          </a:xfrm>
        </p:spPr>
        <p:txBody>
          <a:bodyPr/>
          <a:lstStyle/>
          <a:p>
            <a:r>
              <a:rPr lang="zh-CN" altLang="en-US" dirty="0"/>
              <a:t>加权策略</a:t>
            </a:r>
            <a:r>
              <a:rPr lang="en-US" altLang="zh-CN" dirty="0"/>
              <a:t>--</a:t>
            </a:r>
            <a:r>
              <a:rPr lang="zh-CN" altLang="en-US" dirty="0"/>
              <a:t>目标函数</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AA1F41F-8EC2-D7F1-C639-CE6D5335E0FE}"/>
                  </a:ext>
                </a:extLst>
              </p:cNvPr>
              <p:cNvSpPr txBox="1"/>
              <p:nvPr/>
            </p:nvSpPr>
            <p:spPr>
              <a:xfrm>
                <a:off x="981075" y="1238250"/>
                <a:ext cx="7686675" cy="3772699"/>
              </a:xfrm>
              <a:prstGeom prst="rect">
                <a:avLst/>
              </a:prstGeom>
              <a:noFill/>
            </p:spPr>
            <p:txBody>
              <a:bodyPr wrap="square">
                <a:spAutoFit/>
              </a:bodyPr>
              <a:lstStyle/>
              <a:p>
                <a:pPr marL="257175" lvl="0" indent="-257175" eaLnBrk="1" hangingPunct="1">
                  <a:lnSpc>
                    <a:spcPct val="150000"/>
                  </a:lnSpc>
                  <a:spcBef>
                    <a:spcPts val="900"/>
                  </a:spcBef>
                  <a:buClr>
                    <a:srgbClr val="3333CC"/>
                  </a:buClr>
                  <a:buSzPct val="60000"/>
                  <a:buFont typeface="Wingdings" panose="05000000000000000000"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加权后的目标是：最小化</a:t>
                </a:r>
                <a:r>
                  <a:rPr lang="zh-CN" altLang="en-US" sz="2000" dirty="0">
                    <a:solidFill>
                      <a:srgbClr val="FF0000"/>
                    </a:solidFill>
                    <a:latin typeface="微软雅黑" panose="020B0503020204020204" pitchFamily="34" charset="-122"/>
                    <a:ea typeface="微软雅黑" panose="020B0503020204020204" pitchFamily="34" charset="-122"/>
                  </a:rPr>
                  <a:t>未覆盖节点</a:t>
                </a:r>
                <a:r>
                  <a:rPr lang="zh-CN" altLang="en-US" sz="2000" dirty="0">
                    <a:solidFill>
                      <a:srgbClr val="000000"/>
                    </a:solidFill>
                    <a:latin typeface="微软雅黑" panose="020B0503020204020204" pitchFamily="34" charset="-122"/>
                    <a:ea typeface="微软雅黑" panose="020B0503020204020204" pitchFamily="34" charset="-122"/>
                  </a:rPr>
                  <a:t>的权重和。</a:t>
                </a:r>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900"/>
                  </a:spcBef>
                  <a:buClr>
                    <a:srgbClr val="3333CC"/>
                  </a:buClr>
                  <a:buSzPct val="60000"/>
                  <a:buFont typeface="Wingdings" panose="05000000000000000000"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给定一个由</a:t>
                </a:r>
                <a14:m>
                  <m:oMath xmlns:m="http://schemas.openxmlformats.org/officeDocument/2006/math">
                    <m:r>
                      <a:rPr lang="en-US" altLang="zh-CN" sz="2000" i="1" dirty="0">
                        <a:solidFill>
                          <a:srgbClr val="000000"/>
                        </a:solidFill>
                        <a:latin typeface="Cambria Math" panose="02040503050406030204" pitchFamily="18" charset="0"/>
                      </a:rPr>
                      <m:t>𝑝</m:t>
                    </m:r>
                  </m:oMath>
                </a14:m>
                <a:r>
                  <a:rPr lang="zh-CN" altLang="en-US" sz="2000" dirty="0">
                    <a:solidFill>
                      <a:srgbClr val="000000"/>
                    </a:solidFill>
                    <a:latin typeface="微软雅黑" panose="020B0503020204020204" pitchFamily="34" charset="-122"/>
                    <a:ea typeface="微软雅黑" panose="020B0503020204020204" pitchFamily="34" charset="-122"/>
                  </a:rPr>
                  <a:t>个中心构成的解，评估函数</a:t>
                </a:r>
                <a14:m>
                  <m:oMath xmlns:m="http://schemas.openxmlformats.org/officeDocument/2006/math">
                    <m:r>
                      <a:rPr lang="en-US" altLang="zh-CN" sz="2000" i="1" dirty="0">
                        <a:solidFill>
                          <a:srgbClr val="000000"/>
                        </a:solidFill>
                        <a:latin typeface="Cambria Math" panose="02040503050406030204" pitchFamily="18" charset="0"/>
                      </a:rPr>
                      <m:t>𝑓</m:t>
                    </m:r>
                  </m:oMath>
                </a14:m>
                <a:r>
                  <a:rPr lang="zh-CN" altLang="en-US" sz="2000" dirty="0">
                    <a:solidFill>
                      <a:srgbClr val="000000"/>
                    </a:solidFill>
                    <a:latin typeface="微软雅黑" panose="020B0503020204020204" pitchFamily="34" charset="-122"/>
                    <a:ea typeface="微软雅黑" panose="020B0503020204020204" pitchFamily="34" charset="-122"/>
                  </a:rPr>
                  <a:t>计算了当前未覆盖的节点的权重和</a:t>
                </a:r>
                <a:endParaRPr lang="en-US" altLang="zh-CN" sz="2000" dirty="0">
                  <a:solidFill>
                    <a:srgbClr val="000000"/>
                  </a:solidFill>
                  <a:latin typeface="微软雅黑" panose="020B0503020204020204" pitchFamily="34" charset="-122"/>
                  <a:ea typeface="微软雅黑" panose="020B0503020204020204" pitchFamily="34" charset="-122"/>
                </a:endParaRPr>
              </a:p>
              <a:p>
                <a:pPr lvl="0" eaLnBrk="1" hangingPunct="1">
                  <a:lnSpc>
                    <a:spcPct val="150000"/>
                  </a:lnSpc>
                  <a:spcBef>
                    <a:spcPts val="900"/>
                  </a:spcBef>
                  <a:buClr>
                    <a:srgbClr val="3333CC"/>
                  </a:buClr>
                  <a:buSzPct val="60000"/>
                </a:pPr>
                <a14:m>
                  <m:oMathPara xmlns:m="http://schemas.openxmlformats.org/officeDocument/2006/math">
                    <m:oMathParaPr>
                      <m:jc m:val="centerGroup"/>
                    </m:oMathParaPr>
                    <m:oMath xmlns:m="http://schemas.openxmlformats.org/officeDocument/2006/math">
                      <m:r>
                        <a:rPr lang="en-US" altLang="zh-CN" sz="2000" i="1">
                          <a:solidFill>
                            <a:srgbClr val="000000"/>
                          </a:solidFill>
                          <a:latin typeface="Cambria Math" panose="02040503050406030204" pitchFamily="18" charset="0"/>
                        </a:rPr>
                        <m:t>𝑚𝑖𝑛𝑓</m:t>
                      </m:r>
                      <m:d>
                        <m:dPr>
                          <m:ctrlPr>
                            <a:rPr lang="en-US" altLang="zh-CN" sz="2000" i="1">
                              <a:solidFill>
                                <a:srgbClr val="000000"/>
                              </a:solidFill>
                              <a:latin typeface="Cambria Math" panose="02040503050406030204" pitchFamily="18" charset="0"/>
                            </a:rPr>
                          </m:ctrlPr>
                        </m:dPr>
                        <m:e>
                          <m:r>
                            <a:rPr lang="en-US" altLang="zh-CN" sz="2000" i="1">
                              <a:solidFill>
                                <a:srgbClr val="000000"/>
                              </a:solidFill>
                              <a:latin typeface="Cambria Math" panose="02040503050406030204" pitchFamily="18" charset="0"/>
                            </a:rPr>
                            <m:t>𝑋</m:t>
                          </m:r>
                        </m:e>
                      </m:d>
                      <m:r>
                        <a:rPr lang="en-US" altLang="zh-CN" sz="2000" i="1">
                          <a:solidFill>
                            <a:srgbClr val="000000"/>
                          </a:solidFill>
                          <a:latin typeface="Cambria Math" panose="02040503050406030204" pitchFamily="18" charset="0"/>
                        </a:rPr>
                        <m:t>=</m:t>
                      </m:r>
                      <m:nary>
                        <m:naryPr>
                          <m:chr m:val="∑"/>
                          <m:supHide m:val="on"/>
                          <m:ctrlPr>
                            <a:rPr lang="en-US" altLang="zh-CN" sz="2000" i="1">
                              <a:solidFill>
                                <a:srgbClr val="000000"/>
                              </a:solidFill>
                              <a:latin typeface="Cambria Math" panose="02040503050406030204" pitchFamily="18" charset="0"/>
                            </a:rPr>
                          </m:ctrlPr>
                        </m:naryPr>
                        <m:sub>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𝑖</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𝑉</m:t>
                          </m:r>
                        </m:sub>
                        <m:sup/>
                        <m:e>
                          <m:sSub>
                            <m:sSubPr>
                              <m:ctrlPr>
                                <a:rPr lang="en-US" altLang="zh-CN" sz="2000" i="1">
                                  <a:solidFill>
                                    <a:srgbClr val="000000"/>
                                  </a:solidFill>
                                  <a:latin typeface="Cambria Math" panose="02040503050406030204" pitchFamily="18" charset="0"/>
                                </a:rPr>
                              </m:ctrlPr>
                            </m:sSubPr>
                            <m:e>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𝑤</m:t>
                                  </m:r>
                                </m:e>
                                <m:sub>
                                  <m:r>
                                    <a:rPr lang="en-US" altLang="zh-CN" sz="2000" i="1">
                                      <a:solidFill>
                                        <a:srgbClr val="000000"/>
                                      </a:solidFill>
                                      <a:latin typeface="Cambria Math" panose="02040503050406030204" pitchFamily="18" charset="0"/>
                                    </a:rPr>
                                    <m:t>𝑖</m:t>
                                  </m:r>
                                </m:sub>
                              </m:sSub>
                              <m:r>
                                <a:rPr lang="en-US" altLang="zh-CN" sz="2000" i="1">
                                  <a:solidFill>
                                    <a:srgbClr val="000000"/>
                                  </a:solidFill>
                                  <a:latin typeface="Cambria Math" panose="02040503050406030204" pitchFamily="18" charset="0"/>
                                </a:rPr>
                                <m:t>𝑢</m:t>
                              </m:r>
                            </m:e>
                            <m:sub>
                              <m:r>
                                <a:rPr lang="en-US" altLang="zh-CN" sz="2000" i="1">
                                  <a:solidFill>
                                    <a:srgbClr val="000000"/>
                                  </a:solidFill>
                                  <a:latin typeface="Cambria Math" panose="02040503050406030204" pitchFamily="18" charset="0"/>
                                </a:rPr>
                                <m:t>𝑖</m:t>
                              </m:r>
                            </m:sub>
                          </m:sSub>
                        </m:e>
                      </m:nary>
                    </m:oMath>
                  </m:oMathPara>
                </a14:m>
                <a:endParaRPr lang="en-US" altLang="zh-CN" sz="2000" dirty="0">
                  <a:solidFill>
                    <a:srgbClr val="000000"/>
                  </a:solidFill>
                  <a:latin typeface="微软雅黑" panose="020B0503020204020204" pitchFamily="34" charset="-122"/>
                  <a:ea typeface="微软雅黑" panose="020B0503020204020204" pitchFamily="34" charset="-122"/>
                </a:endParaRPr>
              </a:p>
              <a:p>
                <a:pPr lvl="0" algn="ctr" eaLnBrk="1" hangingPunct="1">
                  <a:lnSpc>
                    <a:spcPct val="150000"/>
                  </a:lnSpc>
                  <a:spcBef>
                    <a:spcPts val="900"/>
                  </a:spcBef>
                  <a:buClr>
                    <a:srgbClr val="3333CC"/>
                  </a:buClr>
                  <a:buSzPct val="60000"/>
                </a:pPr>
                <a:r>
                  <a:rPr lang="zh-CN" altLang="en-US" sz="2000" dirty="0">
                    <a:solidFill>
                      <a:srgbClr val="000000"/>
                    </a:solidFill>
                    <a:latin typeface="微软雅黑" panose="020B0503020204020204" pitchFamily="34" charset="-122"/>
                    <a:ea typeface="微软雅黑" panose="020B0503020204020204" pitchFamily="34" charset="-122"/>
                  </a:rPr>
                  <a:t>其中</a:t>
                </a:r>
                <a14:m>
                  <m:oMath xmlns:m="http://schemas.openxmlformats.org/officeDocument/2006/math">
                    <m:r>
                      <a:rPr lang="zh-CN" altLang="en-US"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𝑢</m:t>
                        </m:r>
                      </m:e>
                      <m:sub>
                        <m:r>
                          <a:rPr lang="en-US" altLang="zh-CN" sz="2000" i="1">
                            <a:solidFill>
                              <a:srgbClr val="000000"/>
                            </a:solidFill>
                            <a:latin typeface="Cambria Math" panose="02040503050406030204" pitchFamily="18" charset="0"/>
                          </a:rPr>
                          <m:t>𝑖</m:t>
                        </m:r>
                      </m:sub>
                    </m:sSub>
                    <m:r>
                      <a:rPr lang="en-US" altLang="zh-CN" sz="2000">
                        <a:solidFill>
                          <a:srgbClr val="000000"/>
                        </a:solidFill>
                        <a:latin typeface="Cambria Math" panose="02040503050406030204" pitchFamily="18" charset="0"/>
                      </a:rPr>
                      <m:t>=</m:t>
                    </m:r>
                    <m:d>
                      <m:dPr>
                        <m:begChr m:val="{"/>
                        <m:endChr m:val=""/>
                        <m:ctrlPr>
                          <a:rPr lang="en-US" altLang="zh-CN" sz="2000" i="1">
                            <a:solidFill>
                              <a:srgbClr val="000000"/>
                            </a:solidFill>
                            <a:latin typeface="Cambria Math" panose="02040503050406030204" pitchFamily="18" charset="0"/>
                          </a:rPr>
                        </m:ctrlPr>
                      </m:dPr>
                      <m:e>
                        <m:eqArr>
                          <m:eqArrPr>
                            <m:ctrlPr>
                              <a:rPr lang="en-US" altLang="zh-CN" sz="2000" i="1">
                                <a:solidFill>
                                  <a:srgbClr val="000000"/>
                                </a:solidFill>
                                <a:latin typeface="Cambria Math" panose="02040503050406030204" pitchFamily="18" charset="0"/>
                              </a:rPr>
                            </m:ctrlPr>
                          </m:eqArrPr>
                          <m:e>
                            <m:r>
                              <a:rPr lang="en-US" altLang="zh-CN" sz="2000" i="1">
                                <a:solidFill>
                                  <a:srgbClr val="000000"/>
                                </a:solidFill>
                                <a:latin typeface="Cambria Math" panose="02040503050406030204" pitchFamily="18" charset="0"/>
                              </a:rPr>
                              <m:t>0</m:t>
                            </m:r>
                            <m:r>
                              <a:rPr lang="zh-CN" altLang="en-US" sz="2000" i="1">
                                <a:solidFill>
                                  <a:srgbClr val="000000"/>
                                </a:solidFill>
                                <a:latin typeface="Cambria Math" panose="02040503050406030204" pitchFamily="18" charset="0"/>
                              </a:rPr>
                              <m:t>，节点</m:t>
                            </m:r>
                            <m:r>
                              <m:rPr>
                                <m:nor/>
                              </m:rPr>
                              <a:rPr lang="en-US" altLang="zh-CN" sz="2000">
                                <a:solidFill>
                                  <a:srgbClr val="000000"/>
                                </a:solidFill>
                                <a:latin typeface="微软雅黑" panose="020B0503020204020204" pitchFamily="34" charset="-122"/>
                                <a:ea typeface="微软雅黑" panose="020B0503020204020204" pitchFamily="34" charset="-122"/>
                              </a:rPr>
                              <m:t> </m:t>
                            </m:r>
                            <m:r>
                              <m:rPr>
                                <m:nor/>
                              </m:rPr>
                              <a:rPr lang="en-US" altLang="zh-CN" sz="2000">
                                <a:solidFill>
                                  <a:srgbClr val="000000"/>
                                </a:solidFill>
                                <a:latin typeface="微软雅黑" panose="020B0503020204020204" pitchFamily="34" charset="-122"/>
                                <a:ea typeface="微软雅黑" panose="020B0503020204020204" pitchFamily="34" charset="-122"/>
                              </a:rPr>
                              <m:t>i</m:t>
                            </m:r>
                            <m:r>
                              <m:rPr>
                                <m:nor/>
                              </m:rPr>
                              <a:rPr lang="en-US" altLang="zh-CN" sz="2000">
                                <a:solidFill>
                                  <a:srgbClr val="000000"/>
                                </a:solidFill>
                                <a:latin typeface="微软雅黑" panose="020B0503020204020204" pitchFamily="34" charset="-122"/>
                                <a:ea typeface="微软雅黑" panose="020B0503020204020204" pitchFamily="34" charset="-122"/>
                              </a:rPr>
                              <m:t> </m:t>
                            </m:r>
                            <m:r>
                              <a:rPr lang="zh-CN" altLang="en-US" sz="2000" i="1">
                                <a:solidFill>
                                  <a:srgbClr val="000000"/>
                                </a:solidFill>
                                <a:latin typeface="Cambria Math" panose="02040503050406030204" pitchFamily="18" charset="0"/>
                              </a:rPr>
                              <m:t>被中心覆盖，</m:t>
                            </m:r>
                          </m:e>
                          <m:e>
                            <m:r>
                              <a:rPr lang="en-US" altLang="zh-CN"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m:t>
                            </m:r>
                            <m:r>
                              <m:rPr>
                                <m:nor/>
                              </m:rPr>
                              <a:rPr lang="en-US" altLang="zh-CN" sz="2000">
                                <a:solidFill>
                                  <a:srgbClr val="000000"/>
                                </a:solidFill>
                                <a:latin typeface="Cambria Math" panose="02040503050406030204" pitchFamily="18" charset="0"/>
                                <a:ea typeface="微软雅黑" panose="020B0503020204020204" pitchFamily="34" charset="-122"/>
                              </a:rPr>
                              <m:t> </m:t>
                            </m:r>
                            <m:r>
                              <a:rPr lang="zh-CN" altLang="en-US" sz="2000" i="1">
                                <a:solidFill>
                                  <a:srgbClr val="000000"/>
                                </a:solidFill>
                                <a:latin typeface="Cambria Math" panose="02040503050406030204" pitchFamily="18" charset="0"/>
                              </a:rPr>
                              <m:t>节点</m:t>
                            </m:r>
                            <m:r>
                              <m:rPr>
                                <m:nor/>
                              </m:rPr>
                              <a:rPr lang="en-US" altLang="zh-CN" sz="2000">
                                <a:solidFill>
                                  <a:srgbClr val="000000"/>
                                </a:solidFill>
                                <a:latin typeface="微软雅黑" panose="020B0503020204020204" pitchFamily="34" charset="-122"/>
                                <a:ea typeface="微软雅黑" panose="020B0503020204020204" pitchFamily="34" charset="-122"/>
                              </a:rPr>
                              <m:t> </m:t>
                            </m:r>
                            <m:r>
                              <m:rPr>
                                <m:nor/>
                              </m:rPr>
                              <a:rPr lang="en-US" altLang="zh-CN" sz="2000">
                                <a:solidFill>
                                  <a:srgbClr val="000000"/>
                                </a:solidFill>
                                <a:latin typeface="微软雅黑" panose="020B0503020204020204" pitchFamily="34" charset="-122"/>
                                <a:ea typeface="微软雅黑" panose="020B0503020204020204" pitchFamily="34" charset="-122"/>
                              </a:rPr>
                              <m:t>i</m:t>
                            </m:r>
                            <m:r>
                              <m:rPr>
                                <m:nor/>
                              </m:rPr>
                              <a:rPr lang="en-US" altLang="zh-CN" sz="2000">
                                <a:solidFill>
                                  <a:srgbClr val="000000"/>
                                </a:solidFill>
                                <a:latin typeface="微软雅黑" panose="020B0503020204020204" pitchFamily="34" charset="-122"/>
                                <a:ea typeface="微软雅黑" panose="020B0503020204020204" pitchFamily="34" charset="-122"/>
                              </a:rPr>
                              <m:t> </m:t>
                            </m:r>
                            <m:r>
                              <a:rPr lang="zh-CN" altLang="en-US" sz="2000" i="1">
                                <a:solidFill>
                                  <a:srgbClr val="000000"/>
                                </a:solidFill>
                                <a:latin typeface="Cambria Math" panose="02040503050406030204" pitchFamily="18" charset="0"/>
                              </a:rPr>
                              <m:t>没有被覆盖</m:t>
                            </m:r>
                            <m:r>
                              <m:rPr>
                                <m:nor/>
                              </m:rPr>
                              <a:rPr lang="en-US" altLang="zh-CN" sz="2000">
                                <a:solidFill>
                                  <a:srgbClr val="000000"/>
                                </a:solidFill>
                                <a:latin typeface="微软雅黑" panose="020B0503020204020204" pitchFamily="34" charset="-122"/>
                                <a:ea typeface="微软雅黑" panose="020B0503020204020204" pitchFamily="34" charset="-122"/>
                              </a:rPr>
                              <m:t>. </m:t>
                            </m:r>
                          </m:e>
                        </m:eqArr>
                      </m:e>
                    </m:d>
                  </m:oMath>
                </a14:m>
                <a:endParaRPr lang="zh-CN" altLang="en-US" sz="2000" dirty="0"/>
              </a:p>
            </p:txBody>
          </p:sp>
        </mc:Choice>
        <mc:Fallback xmlns="">
          <p:sp>
            <p:nvSpPr>
              <p:cNvPr id="3" name="文本框 2">
                <a:extLst>
                  <a:ext uri="{FF2B5EF4-FFF2-40B4-BE49-F238E27FC236}">
                    <a16:creationId xmlns:a16="http://schemas.microsoft.com/office/drawing/2014/main" id="{CAA1F41F-8EC2-D7F1-C639-CE6D5335E0FE}"/>
                  </a:ext>
                </a:extLst>
              </p:cNvPr>
              <p:cNvSpPr txBox="1">
                <a:spLocks noRot="1" noChangeAspect="1" noMove="1" noResize="1" noEditPoints="1" noAdjustHandles="1" noChangeArrowheads="1" noChangeShapeType="1" noTextEdit="1"/>
              </p:cNvSpPr>
              <p:nvPr/>
            </p:nvSpPr>
            <p:spPr>
              <a:xfrm>
                <a:off x="981075" y="1238250"/>
                <a:ext cx="7686675" cy="377269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7776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1739D-CAD3-479F-8412-15EFB36268B8}"/>
              </a:ext>
            </a:extLst>
          </p:cNvPr>
          <p:cNvSpPr>
            <a:spLocks noGrp="1"/>
          </p:cNvSpPr>
          <p:nvPr>
            <p:ph type="title"/>
          </p:nvPr>
        </p:nvSpPr>
        <p:spPr/>
        <p:txBody>
          <a:bodyPr/>
          <a:lstStyle/>
          <a:p>
            <a:r>
              <a:rPr lang="zh-CN" altLang="en-US" dirty="0"/>
              <a:t>加权策略</a:t>
            </a:r>
            <a:r>
              <a:rPr lang="en-US" altLang="zh-CN" dirty="0"/>
              <a:t>--</a:t>
            </a:r>
            <a:r>
              <a:rPr lang="zh-CN" altLang="en-US" dirty="0"/>
              <a:t>邻域评估</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157963A-5814-434F-924C-53F4D371E7D3}"/>
                  </a:ext>
                </a:extLst>
              </p:cNvPr>
              <p:cNvSpPr/>
              <p:nvPr/>
            </p:nvSpPr>
            <p:spPr bwMode="auto">
              <a:xfrm>
                <a:off x="350382" y="863600"/>
                <a:ext cx="8443236" cy="5610352"/>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indent="-342900">
                  <a:lnSpc>
                    <a:spcPct val="150000"/>
                  </a:lnSpc>
                  <a:spcBef>
                    <a:spcPts val="400"/>
                  </a:spcBef>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使用加权策略以后</a:t>
                </a:r>
                <a:r>
                  <a:rPr lang="zh-CN" altLang="en-US" sz="2200" b="1" dirty="0">
                    <a:solidFill>
                      <a:schemeClr val="tx2">
                        <a:lumMod val="75000"/>
                      </a:schemeClr>
                    </a:solidFill>
                    <a:latin typeface="微软雅黑" panose="020B0503020204020204" pitchFamily="34" charset="-122"/>
                    <a:ea typeface="微软雅黑" panose="020B0503020204020204" pitchFamily="34" charset="-122"/>
                  </a:rPr>
                  <a:t>，</a:t>
                </a:r>
                <a14:m>
                  <m:oMath xmlns:m="http://schemas.openxmlformats.org/officeDocument/2006/math">
                    <m:r>
                      <a:rPr lang="zh-CN" altLang="en-US" sz="2200" b="1" i="1" smtClean="0">
                        <a:solidFill>
                          <a:schemeClr val="tx2">
                            <a:lumMod val="75000"/>
                          </a:schemeClr>
                        </a:solidFill>
                        <a:latin typeface="Cambria Math" panose="02040503050406030204" pitchFamily="18" charset="0"/>
                        <a:ea typeface="微软雅黑" panose="020B0503020204020204" pitchFamily="34" charset="-122"/>
                      </a:rPr>
                      <m:t>𝝈</m:t>
                    </m:r>
                    <m:r>
                      <a:rPr lang="zh-CN" altLang="en-US" sz="2200" b="0" i="0" smtClean="0">
                        <a:solidFill>
                          <a:schemeClr val="tx1"/>
                        </a:solidFill>
                        <a:latin typeface="Cambria Math" panose="02040503050406030204" pitchFamily="18" charset="0"/>
                        <a:ea typeface="微软雅黑" panose="020B0503020204020204" pitchFamily="34" charset="-122"/>
                      </a:rPr>
                      <m:t>的</m:t>
                    </m:r>
                  </m:oMath>
                </a14:m>
                <a:r>
                  <a:rPr lang="zh-CN" altLang="en-US" sz="2200" dirty="0">
                    <a:latin typeface="微软雅黑" panose="020B0503020204020204" pitchFamily="34" charset="-122"/>
                    <a:ea typeface="微软雅黑" panose="020B0503020204020204" pitchFamily="34" charset="-122"/>
                  </a:rPr>
                  <a:t>含义及更新</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spcBef>
                    <a:spcPts val="600"/>
                  </a:spcBef>
                  <a:buFont typeface="Arial" panose="020B0604020202020204" pitchFamily="34" charset="0"/>
                  <a:buChar char="•"/>
                </a:pPr>
                <a:endParaRPr lang="en-US" altLang="zh-CN" sz="2200" dirty="0"/>
              </a:p>
            </p:txBody>
          </p:sp>
        </mc:Choice>
        <mc:Fallback xmlns="">
          <p:sp>
            <p:nvSpPr>
              <p:cNvPr id="5" name="矩形 4">
                <a:extLst>
                  <a:ext uri="{FF2B5EF4-FFF2-40B4-BE49-F238E27FC236}">
                    <a16:creationId xmlns:a16="http://schemas.microsoft.com/office/drawing/2014/main" id="{7157963A-5814-434F-924C-53F4D371E7D3}"/>
                  </a:ext>
                </a:extLst>
              </p:cNvPr>
              <p:cNvSpPr>
                <a:spLocks noRot="1" noChangeAspect="1" noMove="1" noResize="1" noEditPoints="1" noAdjustHandles="1" noChangeArrowheads="1" noChangeShapeType="1" noTextEdit="1"/>
              </p:cNvSpPr>
              <p:nvPr/>
            </p:nvSpPr>
            <p:spPr bwMode="auto">
              <a:xfrm>
                <a:off x="350382" y="863600"/>
                <a:ext cx="8443236" cy="5610352"/>
              </a:xfrm>
              <a:prstGeom prst="rect">
                <a:avLst/>
              </a:prstGeom>
              <a:blipFill>
                <a:blip r:embed="rId2"/>
                <a:stretch>
                  <a:fillRect l="-794"/>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A33197CD-FADB-4F7A-A523-3CBE035C3251}"/>
                  </a:ext>
                </a:extLst>
              </p:cNvPr>
              <p:cNvGraphicFramePr>
                <a:graphicFrameLocks noGrp="1"/>
              </p:cNvGraphicFramePr>
              <p:nvPr>
                <p:extLst>
                  <p:ext uri="{D42A27DB-BD31-4B8C-83A1-F6EECF244321}">
                    <p14:modId xmlns:p14="http://schemas.microsoft.com/office/powerpoint/2010/main" val="3302889981"/>
                  </p:ext>
                </p:extLst>
              </p:nvPr>
            </p:nvGraphicFramePr>
            <p:xfrm>
              <a:off x="464457" y="1732182"/>
              <a:ext cx="8128000" cy="2859122"/>
            </p:xfrm>
            <a:graphic>
              <a:graphicData uri="http://schemas.openxmlformats.org/drawingml/2006/table">
                <a:tbl>
                  <a:tblPr firstRow="1" bandRow="1">
                    <a:tableStyleId>{5C22544A-7EE6-4342-B048-85BDC9FD1C3A}</a:tableStyleId>
                  </a:tblPr>
                  <a:tblGrid>
                    <a:gridCol w="823404">
                      <a:extLst>
                        <a:ext uri="{9D8B030D-6E8A-4147-A177-3AD203B41FA5}">
                          <a16:colId xmlns:a16="http://schemas.microsoft.com/office/drawing/2014/main" val="20000"/>
                        </a:ext>
                      </a:extLst>
                    </a:gridCol>
                    <a:gridCol w="2604733">
                      <a:extLst>
                        <a:ext uri="{9D8B030D-6E8A-4147-A177-3AD203B41FA5}">
                          <a16:colId xmlns:a16="http://schemas.microsoft.com/office/drawing/2014/main" val="20001"/>
                        </a:ext>
                      </a:extLst>
                    </a:gridCol>
                    <a:gridCol w="2725920">
                      <a:extLst>
                        <a:ext uri="{9D8B030D-6E8A-4147-A177-3AD203B41FA5}">
                          <a16:colId xmlns:a16="http://schemas.microsoft.com/office/drawing/2014/main" val="20002"/>
                        </a:ext>
                      </a:extLst>
                    </a:gridCol>
                    <a:gridCol w="1973943">
                      <a:extLst>
                        <a:ext uri="{9D8B030D-6E8A-4147-A177-3AD203B41FA5}">
                          <a16:colId xmlns:a16="http://schemas.microsoft.com/office/drawing/2014/main" val="20003"/>
                        </a:ext>
                      </a:extLst>
                    </a:gridCol>
                  </a:tblGrid>
                  <a:tr h="0">
                    <a:tc>
                      <a:txBody>
                        <a:bodyPr/>
                        <a:lstStyle/>
                        <a:p>
                          <a:pPr>
                            <a:lnSpc>
                              <a:spcPct val="120000"/>
                            </a:lnSpc>
                          </a:pPr>
                          <a:endParaRPr lang="zh-CN" altLang="en-US" sz="2000" dirty="0">
                            <a:latin typeface="微软雅黑" panose="020B0503020204020204" pitchFamily="34" charset="-122"/>
                            <a:ea typeface="微软雅黑" panose="020B0503020204020204" pitchFamily="34" charset="-122"/>
                          </a:endParaRP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公式</a:t>
                          </a: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含义</a:t>
                          </a: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备注</a:t>
                          </a:r>
                        </a:p>
                      </a:txBody>
                      <a:tcPr/>
                    </a:tc>
                    <a:extLst>
                      <a:ext uri="{0D108BD9-81ED-4DB2-BD59-A6C34878D82A}">
                        <a16:rowId xmlns:a16="http://schemas.microsoft.com/office/drawing/2014/main" val="10000"/>
                      </a:ext>
                    </a:extLst>
                  </a:tr>
                  <a:tr h="1216455">
                    <a:tc>
                      <a:txBody>
                        <a:bodyPr/>
                        <a:lstStyle/>
                        <a:p>
                          <a:pPr>
                            <a:lnSpc>
                              <a:spcPct val="12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oMath>
                            </m:oMathPara>
                          </a14:m>
                          <a:endParaRPr lang="zh-CN" altLang="en-US" sz="2000" dirty="0"/>
                        </a:p>
                      </a:txBody>
                      <a:tcPr/>
                    </a:tc>
                    <a:tc>
                      <a:txBody>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𝛿</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𝒱</m:t>
                                        </m:r>
                                      </m:e>
                                      <m:sub>
                                        <m:r>
                                          <a:rPr lang="en-US" altLang="zh-CN" sz="2000" b="0" i="1" smtClean="0">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rPr>
                                      <m:t>∩</m:t>
                                    </m:r>
                                    <m:r>
                                      <a:rPr lang="en-US" altLang="zh-CN" sz="2000" i="1">
                                        <a:latin typeface="Cambria Math" panose="02040503050406030204" pitchFamily="18" charset="0"/>
                                      </a:rPr>
                                      <m:t>𝑈</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d>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sub>
                                    </m:sSub>
                                  </m:e>
                                </m:nary>
                              </m:oMath>
                            </m:oMathPara>
                          </a14:m>
                          <a:endParaRPr lang="zh-CN" altLang="en-US" sz="2000" dirty="0"/>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表示只能由中心</a:t>
                          </a:r>
                          <a14:m>
                            <m:oMath xmlns:m="http://schemas.openxmlformats.org/officeDocument/2006/math">
                              <m:r>
                                <a:rPr lang="en-US" altLang="zh-CN" sz="2000" b="0" i="1" smtClean="0">
                                  <a:latin typeface="Cambria Math" panose="02040503050406030204" pitchFamily="18" charset="0"/>
                                </a:rPr>
                                <m:t>𝑗</m:t>
                              </m:r>
                            </m:oMath>
                          </a14:m>
                          <a:r>
                            <a:rPr lang="zh-CN" altLang="en-US" sz="2000" dirty="0">
                              <a:latin typeface="微软雅黑" panose="020B0503020204020204" pitchFamily="34" charset="-122"/>
                              <a:ea typeface="微软雅黑" panose="020B0503020204020204" pitchFamily="34" charset="-122"/>
                            </a:rPr>
                            <a:t>覆盖的节点的权重和</a:t>
                          </a:r>
                        </a:p>
                      </a:txBody>
                      <a:tcPr/>
                    </a:tc>
                    <a:tc>
                      <a:txBody>
                        <a:bodyPr/>
                        <a:lstStyle/>
                        <a:p>
                          <a:pPr>
                            <a:lnSpc>
                              <a:spcPct val="120000"/>
                            </a:lnSpc>
                          </a:pPr>
                          <a14:m>
                            <m:oMath xmlns:m="http://schemas.openxmlformats.org/officeDocument/2006/math">
                              <m:r>
                                <a:rPr lang="en-US" altLang="zh-CN" sz="2000" b="0" i="1" smtClean="0">
                                  <a:latin typeface="Cambria Math" panose="02040503050406030204" pitchFamily="18" charset="0"/>
                                </a:rPr>
                                <m:t>𝑗</m:t>
                              </m:r>
                              <m:r>
                                <a:rPr lang="zh-CN" altLang="en-US" sz="2000" b="0" i="1" smtClean="0">
                                  <a:latin typeface="Cambria Math" panose="02040503050406030204" pitchFamily="18" charset="0"/>
                                </a:rPr>
                                <m:t>在当前解</m:t>
                              </m:r>
                            </m:oMath>
                          </a14:m>
                          <a:r>
                            <a:rPr lang="zh-CN" altLang="en-US" sz="2000" dirty="0">
                              <a:latin typeface="微软雅黑" panose="020B0503020204020204" pitchFamily="34" charset="-122"/>
                              <a:ea typeface="微软雅黑" panose="020B0503020204020204" pitchFamily="34" charset="-122"/>
                            </a:rPr>
                            <a:t>中</a:t>
                          </a:r>
                        </a:p>
                      </a:txBody>
                      <a:tcPr/>
                    </a:tc>
                    <a:extLst>
                      <a:ext uri="{0D108BD9-81ED-4DB2-BD59-A6C34878D82A}">
                        <a16:rowId xmlns:a16="http://schemas.microsoft.com/office/drawing/2014/main" val="10001"/>
                      </a:ext>
                    </a:extLst>
                  </a:tr>
                  <a:tr h="1216455">
                    <a:tc>
                      <a:txBody>
                        <a:bodyPr/>
                        <a:lstStyle/>
                        <a:p>
                          <a:pPr>
                            <a:lnSpc>
                              <a:spcPct val="12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m:rPr>
                                    <m:sty m:val="p"/>
                                  </m:rPr>
                                  <a:rPr lang="en-US" altLang="zh-CN" sz="2000" b="0" i="1" smtClean="0">
                                    <a:latin typeface="Cambria Math" panose="02040503050406030204" pitchFamily="18" charset="0"/>
                                  </a:rPr>
                                  <m:t>X</m:t>
                                </m:r>
                              </m:oMath>
                            </m:oMathPara>
                          </a14:m>
                          <a:endParaRPr lang="zh-CN" altLang="en-US" sz="2000" dirty="0"/>
                        </a:p>
                      </a:txBody>
                      <a:tcPr/>
                    </a:tc>
                    <a:tc>
                      <a:txBody>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i="1">
                                        <a:latin typeface="Cambria Math" panose="02040503050406030204" pitchFamily="18" charset="0"/>
                                      </a:rPr>
                                      <m:t>𝑗</m:t>
                                    </m:r>
                                  </m:sub>
                                </m:sSub>
                                <m:r>
                                  <a:rPr lang="en-US" altLang="zh-CN" sz="2000" i="1">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𝒱</m:t>
                                        </m:r>
                                      </m:e>
                                      <m:sub>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rPr>
                                      <m:t>∩</m:t>
                                    </m:r>
                                    <m:r>
                                      <a:rPr lang="en-US" altLang="zh-CN" sz="2000" i="1">
                                        <a:latin typeface="Cambria Math" panose="02040503050406030204" pitchFamily="18" charset="0"/>
                                      </a:rPr>
                                      <m:t>𝑈</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sub>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𝑖</m:t>
                                        </m:r>
                                      </m:sub>
                                    </m:sSub>
                                  </m:e>
                                </m:nary>
                              </m:oMath>
                            </m:oMathPara>
                          </a14:m>
                          <a:endParaRPr lang="zh-CN" altLang="en-US" sz="2000" dirty="0"/>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表示能被</a:t>
                          </a:r>
                          <a14:m>
                            <m:oMath xmlns:m="http://schemas.openxmlformats.org/officeDocument/2006/math">
                              <m:r>
                                <a:rPr lang="en-US" altLang="zh-CN" sz="2000" b="0" i="1" smtClean="0">
                                  <a:latin typeface="Cambria Math" panose="02040503050406030204" pitchFamily="18" charset="0"/>
                                </a:rPr>
                                <m:t>𝑗</m:t>
                              </m:r>
                              <m:r>
                                <a:rPr lang="zh-CN" altLang="en-US" sz="2000" b="0" i="1" smtClean="0">
                                  <a:latin typeface="Cambria Math" panose="02040503050406030204" pitchFamily="18" charset="0"/>
                                </a:rPr>
                                <m:t>覆盖</m:t>
                              </m:r>
                            </m:oMath>
                          </a14:m>
                          <a:r>
                            <a:rPr lang="zh-CN" altLang="en-US" sz="2000" dirty="0">
                              <a:latin typeface="微软雅黑" panose="020B0503020204020204" pitchFamily="34" charset="-122"/>
                              <a:ea typeface="微软雅黑" panose="020B0503020204020204" pitchFamily="34" charset="-122"/>
                            </a:rPr>
                            <a:t>的所有未覆盖节点的权重和</a:t>
                          </a:r>
                        </a:p>
                      </a:txBody>
                      <a:tcPr/>
                    </a:tc>
                    <a:tc>
                      <a:txBody>
                        <a:bodyPr/>
                        <a:lstStyle/>
                        <a:p>
                          <a:pPr>
                            <a:lnSpc>
                              <a:spcPct val="120000"/>
                            </a:lnSpc>
                          </a:pPr>
                          <a14:m>
                            <m:oMath xmlns:m="http://schemas.openxmlformats.org/officeDocument/2006/math">
                              <m:r>
                                <a:rPr lang="en-US" altLang="zh-CN" sz="2000" b="0" i="1" smtClean="0">
                                  <a:latin typeface="Cambria Math" panose="02040503050406030204" pitchFamily="18" charset="0"/>
                                </a:rPr>
                                <m:t>𝑗</m:t>
                              </m:r>
                            </m:oMath>
                          </a14:m>
                          <a:r>
                            <a:rPr lang="zh-CN" altLang="en-US" sz="2000" dirty="0">
                              <a:latin typeface="微软雅黑" panose="020B0503020204020204" pitchFamily="34" charset="-122"/>
                              <a:ea typeface="微软雅黑" panose="020B0503020204020204" pitchFamily="34" charset="-122"/>
                            </a:rPr>
                            <a:t>不在当前解中</a:t>
                          </a:r>
                        </a:p>
                      </a:txBody>
                      <a:tcPr/>
                    </a:tc>
                    <a:extLst>
                      <a:ext uri="{0D108BD9-81ED-4DB2-BD59-A6C34878D82A}">
                        <a16:rowId xmlns:a16="http://schemas.microsoft.com/office/drawing/2014/main" val="10002"/>
                      </a:ext>
                    </a:extLst>
                  </a:tr>
                </a:tbl>
              </a:graphicData>
            </a:graphic>
          </p:graphicFrame>
        </mc:Choice>
        <mc:Fallback xmlns="">
          <p:graphicFrame>
            <p:nvGraphicFramePr>
              <p:cNvPr id="11" name="表格 10">
                <a:extLst>
                  <a:ext uri="{FF2B5EF4-FFF2-40B4-BE49-F238E27FC236}">
                    <a16:creationId xmlns:a16="http://schemas.microsoft.com/office/drawing/2014/main" id="{A33197CD-FADB-4F7A-A523-3CBE035C3251}"/>
                  </a:ext>
                </a:extLst>
              </p:cNvPr>
              <p:cNvGraphicFramePr>
                <a:graphicFrameLocks noGrp="1"/>
              </p:cNvGraphicFramePr>
              <p:nvPr>
                <p:extLst>
                  <p:ext uri="{D42A27DB-BD31-4B8C-83A1-F6EECF244321}">
                    <p14:modId xmlns:p14="http://schemas.microsoft.com/office/powerpoint/2010/main" val="3302889981"/>
                  </p:ext>
                </p:extLst>
              </p:nvPr>
            </p:nvGraphicFramePr>
            <p:xfrm>
              <a:off x="464457" y="1732182"/>
              <a:ext cx="8128000" cy="2859122"/>
            </p:xfrm>
            <a:graphic>
              <a:graphicData uri="http://schemas.openxmlformats.org/drawingml/2006/table">
                <a:tbl>
                  <a:tblPr firstRow="1" bandRow="1">
                    <a:tableStyleId>{5C22544A-7EE6-4342-B048-85BDC9FD1C3A}</a:tableStyleId>
                  </a:tblPr>
                  <a:tblGrid>
                    <a:gridCol w="823404">
                      <a:extLst>
                        <a:ext uri="{9D8B030D-6E8A-4147-A177-3AD203B41FA5}">
                          <a16:colId xmlns:a16="http://schemas.microsoft.com/office/drawing/2014/main" val="20000"/>
                        </a:ext>
                      </a:extLst>
                    </a:gridCol>
                    <a:gridCol w="2604733">
                      <a:extLst>
                        <a:ext uri="{9D8B030D-6E8A-4147-A177-3AD203B41FA5}">
                          <a16:colId xmlns:a16="http://schemas.microsoft.com/office/drawing/2014/main" val="20001"/>
                        </a:ext>
                      </a:extLst>
                    </a:gridCol>
                    <a:gridCol w="2725920">
                      <a:extLst>
                        <a:ext uri="{9D8B030D-6E8A-4147-A177-3AD203B41FA5}">
                          <a16:colId xmlns:a16="http://schemas.microsoft.com/office/drawing/2014/main" val="20002"/>
                        </a:ext>
                      </a:extLst>
                    </a:gridCol>
                    <a:gridCol w="1973943">
                      <a:extLst>
                        <a:ext uri="{9D8B030D-6E8A-4147-A177-3AD203B41FA5}">
                          <a16:colId xmlns:a16="http://schemas.microsoft.com/office/drawing/2014/main" val="20003"/>
                        </a:ext>
                      </a:extLst>
                    </a:gridCol>
                  </a:tblGrid>
                  <a:tr h="426212">
                    <a:tc>
                      <a:txBody>
                        <a:bodyPr/>
                        <a:lstStyle/>
                        <a:p>
                          <a:pPr>
                            <a:lnSpc>
                              <a:spcPct val="120000"/>
                            </a:lnSpc>
                          </a:pPr>
                          <a:endParaRPr lang="zh-CN" altLang="en-US" sz="2000" dirty="0">
                            <a:latin typeface="微软雅黑" panose="020B0503020204020204" pitchFamily="34" charset="-122"/>
                            <a:ea typeface="微软雅黑" panose="020B0503020204020204" pitchFamily="34" charset="-122"/>
                          </a:endParaRP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公式</a:t>
                          </a: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含义</a:t>
                          </a:r>
                        </a:p>
                      </a:txBody>
                      <a:tcPr/>
                    </a:tc>
                    <a:tc>
                      <a:txBody>
                        <a:bodyPr/>
                        <a:lstStyle/>
                        <a:p>
                          <a:pPr>
                            <a:lnSpc>
                              <a:spcPct val="120000"/>
                            </a:lnSpc>
                          </a:pPr>
                          <a:r>
                            <a:rPr lang="zh-CN" altLang="en-US" sz="2000" dirty="0">
                              <a:latin typeface="微软雅黑" panose="020B0503020204020204" pitchFamily="34" charset="-122"/>
                              <a:ea typeface="微软雅黑" panose="020B0503020204020204" pitchFamily="34" charset="-122"/>
                            </a:rPr>
                            <a:t>备注</a:t>
                          </a:r>
                        </a:p>
                      </a:txBody>
                      <a:tcPr/>
                    </a:tc>
                    <a:extLst>
                      <a:ext uri="{0D108BD9-81ED-4DB2-BD59-A6C34878D82A}">
                        <a16:rowId xmlns:a16="http://schemas.microsoft.com/office/drawing/2014/main" val="10000"/>
                      </a:ext>
                    </a:extLst>
                  </a:tr>
                  <a:tr h="1216455">
                    <a:tc>
                      <a:txBody>
                        <a:bodyPr/>
                        <a:lstStyle/>
                        <a:p>
                          <a:endParaRPr lang="zh-CN"/>
                        </a:p>
                      </a:txBody>
                      <a:tcPr>
                        <a:blipFill>
                          <a:blip r:embed="rId3"/>
                          <a:stretch>
                            <a:fillRect l="-741" t="-35500" r="-891111" b="-101000"/>
                          </a:stretch>
                        </a:blipFill>
                      </a:tcPr>
                    </a:tc>
                    <a:tc>
                      <a:txBody>
                        <a:bodyPr/>
                        <a:lstStyle/>
                        <a:p>
                          <a:endParaRPr lang="zh-CN"/>
                        </a:p>
                      </a:txBody>
                      <a:tcPr>
                        <a:blipFill>
                          <a:blip r:embed="rId3"/>
                          <a:stretch>
                            <a:fillRect l="-31776" t="-35500" r="-181075" b="-101000"/>
                          </a:stretch>
                        </a:blipFill>
                      </a:tcPr>
                    </a:tc>
                    <a:tc>
                      <a:txBody>
                        <a:bodyPr/>
                        <a:lstStyle/>
                        <a:p>
                          <a:endParaRPr lang="zh-CN"/>
                        </a:p>
                      </a:txBody>
                      <a:tcPr>
                        <a:blipFill>
                          <a:blip r:embed="rId3"/>
                          <a:stretch>
                            <a:fillRect l="-126174" t="-35500" r="-73378" b="-101000"/>
                          </a:stretch>
                        </a:blipFill>
                      </a:tcPr>
                    </a:tc>
                    <a:tc>
                      <a:txBody>
                        <a:bodyPr/>
                        <a:lstStyle/>
                        <a:p>
                          <a:endParaRPr lang="zh-CN"/>
                        </a:p>
                      </a:txBody>
                      <a:tcPr>
                        <a:blipFill>
                          <a:blip r:embed="rId3"/>
                          <a:stretch>
                            <a:fillRect l="-312037" t="-35500" r="-1235" b="-101000"/>
                          </a:stretch>
                        </a:blipFill>
                      </a:tcPr>
                    </a:tc>
                    <a:extLst>
                      <a:ext uri="{0D108BD9-81ED-4DB2-BD59-A6C34878D82A}">
                        <a16:rowId xmlns:a16="http://schemas.microsoft.com/office/drawing/2014/main" val="10001"/>
                      </a:ext>
                    </a:extLst>
                  </a:tr>
                  <a:tr h="1216455">
                    <a:tc>
                      <a:txBody>
                        <a:bodyPr/>
                        <a:lstStyle/>
                        <a:p>
                          <a:endParaRPr lang="zh-CN"/>
                        </a:p>
                      </a:txBody>
                      <a:tcPr>
                        <a:blipFill>
                          <a:blip r:embed="rId3"/>
                          <a:stretch>
                            <a:fillRect l="-741" t="-135500" r="-891111" b="-1000"/>
                          </a:stretch>
                        </a:blipFill>
                      </a:tcPr>
                    </a:tc>
                    <a:tc>
                      <a:txBody>
                        <a:bodyPr/>
                        <a:lstStyle/>
                        <a:p>
                          <a:endParaRPr lang="zh-CN"/>
                        </a:p>
                      </a:txBody>
                      <a:tcPr>
                        <a:blipFill>
                          <a:blip r:embed="rId3"/>
                          <a:stretch>
                            <a:fillRect l="-31776" t="-135500" r="-181075" b="-1000"/>
                          </a:stretch>
                        </a:blipFill>
                      </a:tcPr>
                    </a:tc>
                    <a:tc>
                      <a:txBody>
                        <a:bodyPr/>
                        <a:lstStyle/>
                        <a:p>
                          <a:endParaRPr lang="zh-CN"/>
                        </a:p>
                      </a:txBody>
                      <a:tcPr>
                        <a:blipFill>
                          <a:blip r:embed="rId3"/>
                          <a:stretch>
                            <a:fillRect l="-126174" t="-135500" r="-73378" b="-1000"/>
                          </a:stretch>
                        </a:blipFill>
                      </a:tcPr>
                    </a:tc>
                    <a:tc>
                      <a:txBody>
                        <a:bodyPr/>
                        <a:lstStyle/>
                        <a:p>
                          <a:endParaRPr lang="zh-CN"/>
                        </a:p>
                      </a:txBody>
                      <a:tcPr>
                        <a:blipFill>
                          <a:blip r:embed="rId3"/>
                          <a:stretch>
                            <a:fillRect l="-312037" t="-135500" r="-1235" b="-1000"/>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FE0684A2-8E63-4E9F-AA9C-7B74F4DB5574}"/>
                  </a:ext>
                </a:extLst>
              </p:cNvPr>
              <p:cNvSpPr/>
              <p:nvPr/>
            </p:nvSpPr>
            <p:spPr bwMode="auto">
              <a:xfrm>
                <a:off x="537028" y="4991650"/>
                <a:ext cx="8069943" cy="1171799"/>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spcBef>
                    <a:spcPts val="600"/>
                  </a:spcBef>
                  <a:buFont typeface="Wingdings" panose="05000000000000000000" pitchFamily="2" charset="2"/>
                  <a:buChar char="ü"/>
                </a:pPr>
                <a:r>
                  <a:rPr lang="zh-CN" altLang="en-US" sz="2000" dirty="0"/>
                  <a:t>加入节点</a:t>
                </a:r>
                <a14:m>
                  <m:oMath xmlns:m="http://schemas.openxmlformats.org/officeDocument/2006/math">
                    <m:r>
                      <a:rPr lang="en-US" altLang="zh-CN" sz="2000" i="1">
                        <a:latin typeface="Cambria Math" panose="02040503050406030204" pitchFamily="18" charset="0"/>
                      </a:rPr>
                      <m:t>𝑖</m:t>
                    </m:r>
                  </m:oMath>
                </a14:m>
                <a:r>
                  <a:rPr lang="en-US" altLang="zh-CN" sz="2000" dirty="0"/>
                  <a:t>, </a:t>
                </a:r>
                <a14:m>
                  <m:oMath xmlns:m="http://schemas.openxmlformats.org/officeDocument/2006/math">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𝑋</m:t>
                    </m:r>
                    <m:r>
                      <a:rPr lang="en-US" altLang="zh-CN" sz="2000" i="1" dirty="0">
                        <a:latin typeface="Cambria Math" panose="02040503050406030204" pitchFamily="18" charset="0"/>
                      </a:rPr>
                      <m:t>∪</m:t>
                    </m:r>
                    <m:r>
                      <m:rPr>
                        <m:lit/>
                      </m:rP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𝑋</m:t>
                    </m:r>
                    <m:r>
                      <a:rPr lang="en-US" altLang="zh-CN" sz="2000" i="1" dirty="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𝛿</m:t>
                        </m:r>
                      </m:e>
                      <m:sub>
                        <m:r>
                          <a:rPr lang="en-US" altLang="zh-CN" sz="2000" i="1" dirty="0">
                            <a:latin typeface="Cambria Math" panose="02040503050406030204" pitchFamily="18" charset="0"/>
                          </a:rPr>
                          <m:t>𝑖</m:t>
                        </m:r>
                      </m:sub>
                    </m:sSub>
                  </m:oMath>
                </a14:m>
                <a:endParaRPr lang="en-US" altLang="zh-CN" sz="2000" dirty="0"/>
              </a:p>
              <a:p>
                <a:pPr>
                  <a:spcBef>
                    <a:spcPts val="600"/>
                  </a:spcBef>
                  <a:buFont typeface="Wingdings" panose="05000000000000000000" pitchFamily="2" charset="2"/>
                  <a:buChar char="ü"/>
                </a:pPr>
                <a:r>
                  <a:rPr lang="zh-CN" altLang="en-US" sz="2000" dirty="0"/>
                  <a:t>删除中心</a:t>
                </a:r>
                <a14:m>
                  <m:oMath xmlns:m="http://schemas.openxmlformats.org/officeDocument/2006/math">
                    <m:r>
                      <a:rPr lang="en-US" altLang="zh-CN" sz="2000" i="1">
                        <a:latin typeface="Cambria Math" panose="02040503050406030204" pitchFamily="18" charset="0"/>
                      </a:rPr>
                      <m:t>𝑗</m:t>
                    </m:r>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𝑋</m:t>
                    </m:r>
                    <m:r>
                      <a:rPr lang="en-US" altLang="zh-CN" sz="2000" i="1">
                        <a:latin typeface="Cambria Math" panose="02040503050406030204" pitchFamily="18" charset="0"/>
                      </a:rPr>
                      <m:t>\</m:t>
                    </m:r>
                    <m:r>
                      <m:rPr>
                        <m:lit/>
                      </m:rPr>
                      <a:rPr lang="en-US" altLang="zh-CN" sz="2000" i="1">
                        <a:latin typeface="Cambria Math" panose="02040503050406030204" pitchFamily="18" charset="0"/>
                      </a:rPr>
                      <m:t> {</m:t>
                    </m:r>
                    <m:r>
                      <a:rPr lang="en-US" altLang="zh-CN" sz="2000" i="1">
                        <a:latin typeface="Cambria Math" panose="02040503050406030204" pitchFamily="18" charset="0"/>
                      </a:rPr>
                      <m:t>𝑗</m:t>
                    </m:r>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𝑋</m:t>
                    </m:r>
                    <m:r>
                      <a:rPr lang="en-US" altLang="zh-CN" sz="2000" i="1">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𝛿</m:t>
                        </m:r>
                      </m:e>
                      <m:sub>
                        <m:r>
                          <a:rPr lang="en-US" altLang="zh-CN" sz="2000" i="1" dirty="0">
                            <a:latin typeface="Cambria Math" panose="02040503050406030204" pitchFamily="18" charset="0"/>
                          </a:rPr>
                          <m:t>𝑗</m:t>
                        </m:r>
                      </m:sub>
                    </m:sSub>
                  </m:oMath>
                </a14:m>
                <a:endParaRPr lang="en-US" altLang="zh-CN" sz="2000" dirty="0"/>
              </a:p>
              <a:p>
                <a:pPr>
                  <a:spcBef>
                    <a:spcPts val="600"/>
                  </a:spcBef>
                  <a:buFont typeface="Wingdings" panose="05000000000000000000" pitchFamily="2" charset="2"/>
                  <a:buChar char="ü"/>
                </a:pPr>
                <a:r>
                  <a:rPr lang="zh-CN" altLang="en-US" sz="2000" dirty="0"/>
                  <a:t>邻域评估</a:t>
                </a:r>
                <a:r>
                  <a:rPr lang="en-US" altLang="zh-CN" sz="2000" dirty="0"/>
                  <a:t>,</a:t>
                </a:r>
                <a14:m>
                  <m:oMath xmlns:m="http://schemas.openxmlformats.org/officeDocument/2006/math">
                    <m:r>
                      <a:rPr lang="en-US" altLang="zh-CN" sz="2000" i="1" dirty="0" smtClean="0">
                        <a:latin typeface="Cambria Math" panose="02040503050406030204" pitchFamily="18" charset="0"/>
                      </a:rPr>
                      <m:t>𝑠𝑤𝑎𝑝</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𝑖</m:t>
                    </m:r>
                    <m:r>
                      <a:rPr lang="en-US" altLang="zh-CN" sz="2000" i="1" dirty="0" err="1" smtClean="0">
                        <a:latin typeface="Cambria Math" panose="02040503050406030204" pitchFamily="18" charset="0"/>
                      </a:rPr>
                      <m:t>,</m:t>
                    </m:r>
                    <m:r>
                      <a:rPr lang="en-US" altLang="zh-CN" sz="2000" i="1" dirty="0" err="1" smtClean="0">
                        <a:latin typeface="Cambria Math" panose="02040503050406030204" pitchFamily="18" charset="0"/>
                      </a:rPr>
                      <m:t>𝑗</m:t>
                    </m:r>
                    <m:r>
                      <a:rPr lang="en-US" altLang="zh-CN" sz="2000" i="1" dirty="0">
                        <a:latin typeface="Cambria Math" panose="02040503050406030204" pitchFamily="18" charset="0"/>
                      </a:rPr>
                      <m:t>)</m:t>
                    </m:r>
                  </m:oMath>
                </a14:m>
                <a:r>
                  <a:rPr lang="zh-CN" altLang="en-US" sz="2000" dirty="0"/>
                  <a:t>：</a:t>
                </a:r>
                <a:r>
                  <a:rPr lang="en-US" altLang="zh-CN" sz="2000" dirty="0"/>
                  <a:t> </a:t>
                </a:r>
                <a14:m>
                  <m:oMath xmlns:m="http://schemas.openxmlformats.org/officeDocument/2006/math">
                    <m:r>
                      <a:rPr lang="en-US" altLang="zh-CN" sz="2000" i="1" dirty="0" smtClean="0">
                        <a:latin typeface="Cambria Math" panose="02040503050406030204" pitchFamily="18" charset="0"/>
                      </a:rPr>
                      <m:t>𝑓</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𝑋</m:t>
                    </m:r>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𝑆𝑤𝑎𝑝</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err="1">
                        <a:latin typeface="Cambria Math" panose="02040503050406030204" pitchFamily="18" charset="0"/>
                      </a:rPr>
                      <m:t>,</m:t>
                    </m:r>
                    <m:r>
                      <a:rPr lang="en-US" altLang="zh-CN" sz="2000" i="1" dirty="0" err="1">
                        <a:latin typeface="Cambria Math" panose="02040503050406030204" pitchFamily="18" charset="0"/>
                      </a:rPr>
                      <m:t>𝑗</m:t>
                    </m:r>
                    <m:r>
                      <a:rPr lang="en-US" altLang="zh-CN" sz="2000" i="1" dirty="0">
                        <a:latin typeface="Cambria Math" panose="02040503050406030204" pitchFamily="18" charset="0"/>
                      </a:rPr>
                      <m:t>)) = </m:t>
                    </m:r>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𝑋</m:t>
                    </m:r>
                    <m:r>
                      <a:rPr lang="en-US" altLang="zh-CN" sz="2000" b="1" i="1" dirty="0" smtClean="0">
                        <a:latin typeface="Cambria Math" panose="02040503050406030204" pitchFamily="18" charset="0"/>
                      </a:rPr>
                      <m:t>)</m:t>
                    </m:r>
                    <m:r>
                      <a:rPr lang="en-US" altLang="zh-CN" sz="2000" i="1" dirty="0">
                        <a:latin typeface="Cambria Math" panose="02040503050406030204" pitchFamily="18" charset="0"/>
                      </a:rPr>
                      <m:t>−</m:t>
                    </m:r>
                    <m:r>
                      <m:rPr>
                        <m:nor/>
                      </m:rPr>
                      <a:rPr lang="en-US" altLang="zh-CN" sz="2000" dirty="0"/>
                      <m:t> </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𝛿</m:t>
                        </m:r>
                      </m:e>
                      <m:sub>
                        <m:r>
                          <a:rPr lang="en-US" altLang="zh-CN" sz="2000" i="1" dirty="0">
                            <a:latin typeface="Cambria Math" panose="02040503050406030204" pitchFamily="18" charset="0"/>
                          </a:rPr>
                          <m:t>𝑖</m:t>
                        </m:r>
                      </m:sub>
                    </m:sSub>
                    <m:r>
                      <a:rPr lang="en-US" altLang="zh-CN" sz="2000" b="1" i="1" dirty="0">
                        <a:latin typeface="Cambria Math" panose="02040503050406030204" pitchFamily="18" charset="0"/>
                      </a:rPr>
                      <m:t>+</m:t>
                    </m:r>
                    <m:r>
                      <a:rPr lang="en-US" altLang="zh-CN" sz="2000" i="1" dirty="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l-GR" altLang="zh-CN" sz="2000" i="1" dirty="0">
                            <a:latin typeface="Cambria Math" panose="02040503050406030204" pitchFamily="18" charset="0"/>
                          </a:rPr>
                          <m:t>𝛿</m:t>
                        </m:r>
                      </m:e>
                      <m:sub>
                        <m:r>
                          <a:rPr lang="en-US" altLang="zh-CN" sz="2000" i="1" dirty="0">
                            <a:latin typeface="Cambria Math" panose="02040503050406030204" pitchFamily="18" charset="0"/>
                          </a:rPr>
                          <m:t>𝑗</m:t>
                        </m:r>
                      </m:sub>
                    </m:sSub>
                  </m:oMath>
                </a14:m>
                <a:endParaRPr lang="en-US" altLang="zh-CN" sz="2000" dirty="0"/>
              </a:p>
              <a:p>
                <a:pPr marL="0" marR="0" indent="0" algn="l" defTabSz="914400" rtl="0" eaLnBrk="0" fontAlgn="base" latinLnBrk="0" hangingPunct="0">
                  <a:lnSpc>
                    <a:spcPct val="100000"/>
                  </a:lnSpc>
                  <a:spcBef>
                    <a:spcPts val="600"/>
                  </a:spcBef>
                  <a:spcAft>
                    <a:spcPct val="0"/>
                  </a:spcAft>
                  <a:buClrTx/>
                  <a:buSzTx/>
                  <a:buFont typeface="Arial" panose="020B0604020202020204" pitchFamily="34" charset="0"/>
                  <a:buNone/>
                </a:pPr>
                <a:endParaRPr kumimoji="0" lang="zh-CN" altLang="en-US" sz="2000" b="0" i="0" u="none" strike="noStrike" cap="none" normalizeH="0" baseline="0" dirty="0">
                  <a:ln>
                    <a:noFill/>
                  </a:ln>
                  <a:solidFill>
                    <a:schemeClr val="tx1"/>
                  </a:solidFill>
                  <a:effectLst/>
                </a:endParaRPr>
              </a:p>
            </p:txBody>
          </p:sp>
        </mc:Choice>
        <mc:Fallback xmlns="">
          <p:sp>
            <p:nvSpPr>
              <p:cNvPr id="12" name="矩形 11">
                <a:extLst>
                  <a:ext uri="{FF2B5EF4-FFF2-40B4-BE49-F238E27FC236}">
                    <a16:creationId xmlns:a16="http://schemas.microsoft.com/office/drawing/2014/main" id="{FE0684A2-8E63-4E9F-AA9C-7B74F4DB5574}"/>
                  </a:ext>
                </a:extLst>
              </p:cNvPr>
              <p:cNvSpPr>
                <a:spLocks noRot="1" noChangeAspect="1" noMove="1" noResize="1" noEditPoints="1" noAdjustHandles="1" noChangeArrowheads="1" noChangeShapeType="1" noTextEdit="1"/>
              </p:cNvSpPr>
              <p:nvPr/>
            </p:nvSpPr>
            <p:spPr bwMode="auto">
              <a:xfrm>
                <a:off x="537028" y="4991650"/>
                <a:ext cx="8069943" cy="1171799"/>
              </a:xfrm>
              <a:prstGeom prst="rect">
                <a:avLst/>
              </a:prstGeom>
              <a:blipFill>
                <a:blip r:embed="rId4"/>
                <a:stretch>
                  <a:fillRect l="-680" t="-4167" b="-10417"/>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3196097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E74494BB-44A0-4DF5-A9CA-E764B28E0168}"/>
                  </a:ext>
                </a:extLst>
              </p:cNvPr>
              <p:cNvSpPr/>
              <p:nvPr/>
            </p:nvSpPr>
            <p:spPr bwMode="auto">
              <a:xfrm>
                <a:off x="275770" y="603142"/>
                <a:ext cx="8550265" cy="6053424"/>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indent="-342900">
                  <a:lnSpc>
                    <a:spcPct val="130000"/>
                  </a:lnSpc>
                  <a:spcBef>
                    <a:spcPts val="600"/>
                  </a:spcBef>
                  <a:buFont typeface="Arial" panose="020B0604020202020204" pitchFamily="34" charset="0"/>
                  <a:buChar char="•"/>
                </a:pPr>
                <a:r>
                  <a:rPr lang="zh-CN" altLang="en-US" sz="2400" dirty="0"/>
                  <a:t>当禁忌搜索陷入局部最优解</a:t>
                </a:r>
                <a14:m>
                  <m:oMath xmlns:m="http://schemas.openxmlformats.org/officeDocument/2006/math">
                    <m:r>
                      <a:rPr lang="zh-CN" altLang="en-US" sz="2400" i="1" dirty="0" smtClean="0">
                        <a:latin typeface="Cambria Math" panose="02040503050406030204" pitchFamily="18" charset="0"/>
                      </a:rPr>
                      <m:t>𝑋</m:t>
                    </m:r>
                  </m:oMath>
                </a14:m>
                <a:r>
                  <a:rPr lang="zh-CN" altLang="en-US" sz="2400" dirty="0"/>
                  <a:t>时，算法通过加权策略对每个</a:t>
                </a:r>
                <a:r>
                  <a:rPr lang="zh-CN" altLang="en-US" sz="2400" dirty="0">
                    <a:solidFill>
                      <a:srgbClr val="FF0000"/>
                    </a:solidFill>
                  </a:rPr>
                  <a:t>未覆盖节点</a:t>
                </a:r>
                <a14:m>
                  <m:oMath xmlns:m="http://schemas.openxmlformats.org/officeDocument/2006/math">
                    <m:r>
                      <a:rPr lang="zh-CN" altLang="en-US" sz="2400" i="1" dirty="0" smtClean="0">
                        <a:solidFill>
                          <a:srgbClr val="FF0000"/>
                        </a:solidFill>
                        <a:latin typeface="Cambria Math" panose="02040503050406030204" pitchFamily="18" charset="0"/>
                      </a:rPr>
                      <m:t>𝑖</m:t>
                    </m:r>
                    <m:r>
                      <a:rPr lang="zh-CN" altLang="en-US" sz="2400" i="1" dirty="0">
                        <a:solidFill>
                          <a:srgbClr val="FF0000"/>
                        </a:solidFill>
                        <a:latin typeface="Cambria Math" panose="02040503050406030204" pitchFamily="18" charset="0"/>
                      </a:rPr>
                      <m:t>∈</m:t>
                    </m:r>
                    <m:r>
                      <a:rPr lang="zh-CN" altLang="en-US" sz="2400" i="1" dirty="0">
                        <a:solidFill>
                          <a:srgbClr val="FF0000"/>
                        </a:solidFill>
                        <a:latin typeface="Cambria Math" panose="02040503050406030204" pitchFamily="18" charset="0"/>
                      </a:rPr>
                      <m:t>𝑈</m:t>
                    </m:r>
                    <m:r>
                      <a:rPr lang="en-US" altLang="zh-CN" sz="2400" i="1" dirty="0">
                        <a:solidFill>
                          <a:srgbClr val="FF0000"/>
                        </a:solidFill>
                        <a:latin typeface="Cambria Math" panose="02040503050406030204" pitchFamily="18" charset="0"/>
                      </a:rPr>
                      <m:t>(</m:t>
                    </m:r>
                    <m:r>
                      <a:rPr lang="zh-CN" altLang="en-US" sz="2400" i="1" dirty="0">
                        <a:solidFill>
                          <a:srgbClr val="FF0000"/>
                        </a:solidFill>
                        <a:latin typeface="Cambria Math" panose="02040503050406030204" pitchFamily="18" charset="0"/>
                      </a:rPr>
                      <m:t>𝑋</m:t>
                    </m:r>
                    <m:r>
                      <a:rPr lang="en-US" altLang="zh-CN" sz="2400" i="1" dirty="0">
                        <a:solidFill>
                          <a:srgbClr val="FF0000"/>
                        </a:solidFill>
                        <a:latin typeface="Cambria Math" panose="02040503050406030204" pitchFamily="18" charset="0"/>
                      </a:rPr>
                      <m:t>)</m:t>
                    </m:r>
                  </m:oMath>
                </a14:m>
                <a:r>
                  <a:rPr lang="zh-CN" altLang="en-US" sz="2400" dirty="0">
                    <a:solidFill>
                      <a:srgbClr val="FF0000"/>
                    </a:solidFill>
                  </a:rPr>
                  <a:t>的权重</a:t>
                </a:r>
                <a14:m>
                  <m:oMath xmlns:m="http://schemas.openxmlformats.org/officeDocument/2006/math">
                    <m:sSub>
                      <m:sSubPr>
                        <m:ctrlPr>
                          <a:rPr lang="en-US" altLang="zh-CN" sz="2400" i="1" dirty="0" smtClean="0">
                            <a:solidFill>
                              <a:srgbClr val="FF0000"/>
                            </a:solidFill>
                            <a:latin typeface="Cambria Math" panose="02040503050406030204" pitchFamily="18" charset="0"/>
                          </a:rPr>
                        </m:ctrlPr>
                      </m:sSubPr>
                      <m:e>
                        <m:r>
                          <a:rPr lang="zh-CN" altLang="en-US" sz="2400" i="1" dirty="0" smtClean="0">
                            <a:solidFill>
                              <a:srgbClr val="FF0000"/>
                            </a:solidFill>
                            <a:latin typeface="Cambria Math" panose="02040503050406030204" pitchFamily="18" charset="0"/>
                          </a:rPr>
                          <m:t>𝑤</m:t>
                        </m:r>
                      </m:e>
                      <m:sub>
                        <m:r>
                          <a:rPr lang="zh-CN" altLang="en-US" sz="2400" i="1" dirty="0">
                            <a:solidFill>
                              <a:srgbClr val="FF0000"/>
                            </a:solidFill>
                            <a:latin typeface="Cambria Math" panose="02040503050406030204" pitchFamily="18" charset="0"/>
                          </a:rPr>
                          <m:t>𝑖</m:t>
                        </m:r>
                      </m:sub>
                    </m:sSub>
                  </m:oMath>
                </a14:m>
                <a:r>
                  <a:rPr lang="zh-CN" altLang="en-US" sz="2400" dirty="0">
                    <a:solidFill>
                      <a:srgbClr val="FF0000"/>
                    </a:solidFill>
                  </a:rPr>
                  <a:t>增加一个单位</a:t>
                </a:r>
                <a:r>
                  <a:rPr lang="zh-CN" altLang="en-US" sz="2400" dirty="0"/>
                  <a:t>，以提高它的优先级。</a:t>
                </a:r>
              </a:p>
            </p:txBody>
          </p:sp>
        </mc:Choice>
        <mc:Fallback xmlns="">
          <p:sp>
            <p:nvSpPr>
              <p:cNvPr id="33" name="矩形 32">
                <a:extLst>
                  <a:ext uri="{FF2B5EF4-FFF2-40B4-BE49-F238E27FC236}">
                    <a16:creationId xmlns:a16="http://schemas.microsoft.com/office/drawing/2014/main" id="{E74494BB-44A0-4DF5-A9CA-E764B28E0168}"/>
                  </a:ext>
                </a:extLst>
              </p:cNvPr>
              <p:cNvSpPr>
                <a:spLocks noRot="1" noChangeAspect="1" noMove="1" noResize="1" noEditPoints="1" noAdjustHandles="1" noChangeArrowheads="1" noChangeShapeType="1" noTextEdit="1"/>
              </p:cNvSpPr>
              <p:nvPr/>
            </p:nvSpPr>
            <p:spPr bwMode="auto">
              <a:xfrm>
                <a:off x="275770" y="603142"/>
                <a:ext cx="8550265" cy="6053424"/>
              </a:xfrm>
              <a:prstGeom prst="rect">
                <a:avLst/>
              </a:prstGeom>
              <a:blipFill>
                <a:blip r:embed="rId3"/>
                <a:stretch>
                  <a:fillRect l="-927" t="-101"/>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029E5E3F-B6B4-4E34-B8BB-ADB9E151C75F}"/>
              </a:ext>
            </a:extLst>
          </p:cNvPr>
          <p:cNvGrpSpPr/>
          <p:nvPr/>
        </p:nvGrpSpPr>
        <p:grpSpPr>
          <a:xfrm>
            <a:off x="2104230" y="1638504"/>
            <a:ext cx="4376779" cy="1486367"/>
            <a:chOff x="7015866" y="4872167"/>
            <a:chExt cx="4715034" cy="1675341"/>
          </a:xfrm>
        </p:grpSpPr>
        <p:sp>
          <p:nvSpPr>
            <p:cNvPr id="5" name="任意多边形 4">
              <a:extLst>
                <a:ext uri="{FF2B5EF4-FFF2-40B4-BE49-F238E27FC236}">
                  <a16:creationId xmlns:a16="http://schemas.microsoft.com/office/drawing/2014/main" id="{255C0975-70D5-4E82-A97A-E1B3E35BF2C7}"/>
                </a:ext>
              </a:extLst>
            </p:cNvPr>
            <p:cNvSpPr/>
            <p:nvPr/>
          </p:nvSpPr>
          <p:spPr>
            <a:xfrm>
              <a:off x="7550493" y="4872167"/>
              <a:ext cx="3288957" cy="1146702"/>
            </a:xfrm>
            <a:custGeom>
              <a:avLst/>
              <a:gdLst>
                <a:gd name="connsiteX0" fmla="*/ 0 w 3638550"/>
                <a:gd name="connsiteY0" fmla="*/ 1001958 h 1392625"/>
                <a:gd name="connsiteX1" fmla="*/ 285750 w 3638550"/>
                <a:gd name="connsiteY1" fmla="*/ 220908 h 1392625"/>
                <a:gd name="connsiteX2" fmla="*/ 714375 w 3638550"/>
                <a:gd name="connsiteY2" fmla="*/ 954333 h 1392625"/>
                <a:gd name="connsiteX3" fmla="*/ 1095375 w 3638550"/>
                <a:gd name="connsiteY3" fmla="*/ 1278183 h 1392625"/>
                <a:gd name="connsiteX4" fmla="*/ 1304925 w 3638550"/>
                <a:gd name="connsiteY4" fmla="*/ 249483 h 1392625"/>
                <a:gd name="connsiteX5" fmla="*/ 1657350 w 3638550"/>
                <a:gd name="connsiteY5" fmla="*/ 1078158 h 1392625"/>
                <a:gd name="connsiteX6" fmla="*/ 1990725 w 3638550"/>
                <a:gd name="connsiteY6" fmla="*/ 1833 h 1392625"/>
                <a:gd name="connsiteX7" fmla="*/ 3048000 w 3638550"/>
                <a:gd name="connsiteY7" fmla="*/ 1392483 h 1392625"/>
                <a:gd name="connsiteX8" fmla="*/ 3638550 w 3638550"/>
                <a:gd name="connsiteY8" fmla="*/ 97083 h 1392625"/>
                <a:gd name="connsiteX9" fmla="*/ 3638550 w 3638550"/>
                <a:gd name="connsiteY9" fmla="*/ 97083 h 1392625"/>
                <a:gd name="connsiteX0" fmla="*/ 0 w 3638550"/>
                <a:gd name="connsiteY0" fmla="*/ 1001958 h 1392625"/>
                <a:gd name="connsiteX1" fmla="*/ 285750 w 3638550"/>
                <a:gd name="connsiteY1" fmla="*/ 220908 h 1392625"/>
                <a:gd name="connsiteX2" fmla="*/ 714375 w 3638550"/>
                <a:gd name="connsiteY2" fmla="*/ 954333 h 1392625"/>
                <a:gd name="connsiteX3" fmla="*/ 1074300 w 3638550"/>
                <a:gd name="connsiteY3" fmla="*/ 1199498 h 1392625"/>
                <a:gd name="connsiteX4" fmla="*/ 1304925 w 3638550"/>
                <a:gd name="connsiteY4" fmla="*/ 249483 h 1392625"/>
                <a:gd name="connsiteX5" fmla="*/ 1657350 w 3638550"/>
                <a:gd name="connsiteY5" fmla="*/ 1078158 h 1392625"/>
                <a:gd name="connsiteX6" fmla="*/ 1990725 w 3638550"/>
                <a:gd name="connsiteY6" fmla="*/ 1833 h 1392625"/>
                <a:gd name="connsiteX7" fmla="*/ 3048000 w 3638550"/>
                <a:gd name="connsiteY7" fmla="*/ 1392483 h 1392625"/>
                <a:gd name="connsiteX8" fmla="*/ 3638550 w 3638550"/>
                <a:gd name="connsiteY8" fmla="*/ 97083 h 1392625"/>
                <a:gd name="connsiteX9" fmla="*/ 3638550 w 3638550"/>
                <a:gd name="connsiteY9" fmla="*/ 97083 h 1392625"/>
                <a:gd name="connsiteX0" fmla="*/ 0 w 3638550"/>
                <a:gd name="connsiteY0" fmla="*/ 1003303 h 1498899"/>
                <a:gd name="connsiteX1" fmla="*/ 285750 w 3638550"/>
                <a:gd name="connsiteY1" fmla="*/ 222253 h 1498899"/>
                <a:gd name="connsiteX2" fmla="*/ 714375 w 3638550"/>
                <a:gd name="connsiteY2" fmla="*/ 955678 h 1498899"/>
                <a:gd name="connsiteX3" fmla="*/ 1074300 w 3638550"/>
                <a:gd name="connsiteY3" fmla="*/ 1200843 h 1498899"/>
                <a:gd name="connsiteX4" fmla="*/ 1304925 w 3638550"/>
                <a:gd name="connsiteY4" fmla="*/ 250828 h 1498899"/>
                <a:gd name="connsiteX5" fmla="*/ 1657350 w 3638550"/>
                <a:gd name="connsiteY5" fmla="*/ 1079503 h 1498899"/>
                <a:gd name="connsiteX6" fmla="*/ 1990725 w 3638550"/>
                <a:gd name="connsiteY6" fmla="*/ 3178 h 1498899"/>
                <a:gd name="connsiteX7" fmla="*/ 3048000 w 3638550"/>
                <a:gd name="connsiteY7" fmla="*/ 1498741 h 1498899"/>
                <a:gd name="connsiteX8" fmla="*/ 3638550 w 3638550"/>
                <a:gd name="connsiteY8" fmla="*/ 98428 h 1498899"/>
                <a:gd name="connsiteX9" fmla="*/ 3638550 w 3638550"/>
                <a:gd name="connsiteY9" fmla="*/ 98428 h 1498899"/>
                <a:gd name="connsiteX0" fmla="*/ 0 w 3638550"/>
                <a:gd name="connsiteY0" fmla="*/ 1004524 h 1578797"/>
                <a:gd name="connsiteX1" fmla="*/ 285750 w 3638550"/>
                <a:gd name="connsiteY1" fmla="*/ 223474 h 1578797"/>
                <a:gd name="connsiteX2" fmla="*/ 714375 w 3638550"/>
                <a:gd name="connsiteY2" fmla="*/ 956899 h 1578797"/>
                <a:gd name="connsiteX3" fmla="*/ 1074300 w 3638550"/>
                <a:gd name="connsiteY3" fmla="*/ 1202064 h 1578797"/>
                <a:gd name="connsiteX4" fmla="*/ 1304925 w 3638550"/>
                <a:gd name="connsiteY4" fmla="*/ 252049 h 1578797"/>
                <a:gd name="connsiteX5" fmla="*/ 1657350 w 3638550"/>
                <a:gd name="connsiteY5" fmla="*/ 1080724 h 1578797"/>
                <a:gd name="connsiteX6" fmla="*/ 1990725 w 3638550"/>
                <a:gd name="connsiteY6" fmla="*/ 4399 h 1578797"/>
                <a:gd name="connsiteX7" fmla="*/ 3058537 w 3638550"/>
                <a:gd name="connsiteY7" fmla="*/ 1578647 h 1578797"/>
                <a:gd name="connsiteX8" fmla="*/ 3638550 w 3638550"/>
                <a:gd name="connsiteY8" fmla="*/ 99649 h 1578797"/>
                <a:gd name="connsiteX9" fmla="*/ 3638550 w 3638550"/>
                <a:gd name="connsiteY9" fmla="*/ 99649 h 157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8550" h="1578797">
                  <a:moveTo>
                    <a:pt x="0" y="1004524"/>
                  </a:moveTo>
                  <a:cubicBezTo>
                    <a:pt x="83344" y="617967"/>
                    <a:pt x="166688" y="231411"/>
                    <a:pt x="285750" y="223474"/>
                  </a:cubicBezTo>
                  <a:cubicBezTo>
                    <a:pt x="404812" y="215537"/>
                    <a:pt x="582950" y="793801"/>
                    <a:pt x="714375" y="956899"/>
                  </a:cubicBezTo>
                  <a:cubicBezTo>
                    <a:pt x="845800" y="1119997"/>
                    <a:pt x="975875" y="1319539"/>
                    <a:pt x="1074300" y="1202064"/>
                  </a:cubicBezTo>
                  <a:cubicBezTo>
                    <a:pt x="1172725" y="1084589"/>
                    <a:pt x="1207750" y="272272"/>
                    <a:pt x="1304925" y="252049"/>
                  </a:cubicBezTo>
                  <a:cubicBezTo>
                    <a:pt x="1402100" y="231826"/>
                    <a:pt x="1543050" y="1121999"/>
                    <a:pt x="1657350" y="1080724"/>
                  </a:cubicBezTo>
                  <a:cubicBezTo>
                    <a:pt x="1771650" y="1039449"/>
                    <a:pt x="1757194" y="-78588"/>
                    <a:pt x="1990725" y="4399"/>
                  </a:cubicBezTo>
                  <a:cubicBezTo>
                    <a:pt x="2224256" y="87386"/>
                    <a:pt x="2783900" y="1562772"/>
                    <a:pt x="3058537" y="1578647"/>
                  </a:cubicBezTo>
                  <a:cubicBezTo>
                    <a:pt x="3333175" y="1594522"/>
                    <a:pt x="3541881" y="346149"/>
                    <a:pt x="3638550" y="99649"/>
                  </a:cubicBezTo>
                  <a:lnTo>
                    <a:pt x="3638550" y="99649"/>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9494B8A4-67CF-4755-95AC-343F8C41D232}"/>
                </a:ext>
              </a:extLst>
            </p:cNvPr>
            <p:cNvCxnSpPr>
              <a:stCxn id="5" idx="3"/>
            </p:cNvCxnSpPr>
            <p:nvPr/>
          </p:nvCxnSpPr>
          <p:spPr>
            <a:xfrm flipH="1">
              <a:off x="7867650" y="5745243"/>
              <a:ext cx="653924" cy="5214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7889A196-797A-4582-BD00-74813896CA92}"/>
                </a:ext>
              </a:extLst>
            </p:cNvPr>
            <p:cNvSpPr txBox="1"/>
            <p:nvPr/>
          </p:nvSpPr>
          <p:spPr>
            <a:xfrm>
              <a:off x="7015866" y="6178176"/>
              <a:ext cx="1436868" cy="369332"/>
            </a:xfrm>
            <a:prstGeom prst="rect">
              <a:avLst/>
            </a:prstGeom>
            <a:noFill/>
          </p:spPr>
          <p:txBody>
            <a:bodyPr wrap="none" rtlCol="0">
              <a:spAutoFit/>
            </a:bodyPr>
            <a:lstStyle/>
            <a:p>
              <a:r>
                <a:rPr lang="en-US" altLang="zh-CN" dirty="0"/>
                <a:t>Local optima</a:t>
              </a:r>
              <a:endParaRPr lang="zh-CN" altLang="en-US" dirty="0"/>
            </a:p>
          </p:txBody>
        </p:sp>
        <p:cxnSp>
          <p:nvCxnSpPr>
            <p:cNvPr id="8" name="直接箭头连接符 7">
              <a:extLst>
                <a:ext uri="{FF2B5EF4-FFF2-40B4-BE49-F238E27FC236}">
                  <a16:creationId xmlns:a16="http://schemas.microsoft.com/office/drawing/2014/main" id="{E2BA7322-7295-4B75-9B57-92F07359A1A1}"/>
                </a:ext>
              </a:extLst>
            </p:cNvPr>
            <p:cNvCxnSpPr>
              <a:stCxn id="5" idx="7"/>
            </p:cNvCxnSpPr>
            <p:nvPr/>
          </p:nvCxnSpPr>
          <p:spPr>
            <a:xfrm>
              <a:off x="10315165" y="6018760"/>
              <a:ext cx="633822" cy="247896"/>
            </a:xfrm>
            <a:prstGeom prst="straightConnector1">
              <a:avLst/>
            </a:prstGeom>
            <a:ln w="9525">
              <a:solidFill>
                <a:schemeClr val="accent2"/>
              </a:solidFill>
              <a:tailEnd type="triangle"/>
            </a:ln>
          </p:spPr>
          <p:style>
            <a:lnRef idx="1">
              <a:schemeClr val="accent4"/>
            </a:lnRef>
            <a:fillRef idx="0">
              <a:schemeClr val="accent4"/>
            </a:fillRef>
            <a:effectRef idx="0">
              <a:schemeClr val="accent4"/>
            </a:effectRef>
            <a:fontRef idx="minor">
              <a:schemeClr val="tx1"/>
            </a:fontRef>
          </p:style>
        </p:cxnSp>
        <p:sp>
          <p:nvSpPr>
            <p:cNvPr id="9" name="文本框 8">
              <a:extLst>
                <a:ext uri="{FF2B5EF4-FFF2-40B4-BE49-F238E27FC236}">
                  <a16:creationId xmlns:a16="http://schemas.microsoft.com/office/drawing/2014/main" id="{76E68D42-F64E-4E17-8CD3-B1C90273A7A4}"/>
                </a:ext>
              </a:extLst>
            </p:cNvPr>
            <p:cNvSpPr txBox="1"/>
            <p:nvPr/>
          </p:nvSpPr>
          <p:spPr>
            <a:xfrm>
              <a:off x="10167074" y="6159702"/>
              <a:ext cx="1563826" cy="369332"/>
            </a:xfrm>
            <a:prstGeom prst="rect">
              <a:avLst/>
            </a:prstGeom>
            <a:noFill/>
          </p:spPr>
          <p:txBody>
            <a:bodyPr wrap="none" rtlCol="0">
              <a:spAutoFit/>
            </a:bodyPr>
            <a:lstStyle/>
            <a:p>
              <a:r>
                <a:rPr lang="en-US" altLang="zh-CN" dirty="0"/>
                <a:t>Global optima</a:t>
              </a:r>
              <a:endParaRPr lang="zh-CN" altLang="en-US" dirty="0"/>
            </a:p>
          </p:txBody>
        </p:sp>
        <p:cxnSp>
          <p:nvCxnSpPr>
            <p:cNvPr id="10" name="直接箭头连接符 9">
              <a:extLst>
                <a:ext uri="{FF2B5EF4-FFF2-40B4-BE49-F238E27FC236}">
                  <a16:creationId xmlns:a16="http://schemas.microsoft.com/office/drawing/2014/main" id="{654B504C-BC98-4E71-8EA8-081D40B5BC77}"/>
                </a:ext>
              </a:extLst>
            </p:cNvPr>
            <p:cNvCxnSpPr>
              <a:stCxn id="5" idx="5"/>
            </p:cNvCxnSpPr>
            <p:nvPr/>
          </p:nvCxnSpPr>
          <p:spPr>
            <a:xfrm flipH="1">
              <a:off x="7867650" y="5657112"/>
              <a:ext cx="1180954" cy="6095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2AE971-B319-4E08-BB77-BE27D85D2CA3}"/>
                  </a:ext>
                </a:extLst>
              </p:cNvPr>
              <p:cNvSpPr txBox="1"/>
              <p:nvPr/>
            </p:nvSpPr>
            <p:spPr>
              <a:xfrm>
                <a:off x="4390743" y="5934670"/>
                <a:ext cx="2578644" cy="923330"/>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5</m:t>
                        </m:r>
                      </m:sub>
                    </m:sSub>
                  </m:oMath>
                </a14:m>
                <a:r>
                  <a:rPr lang="en-US" altLang="zh-CN" dirty="0"/>
                  <a:t>+1</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𝑤</m:t>
                        </m:r>
                      </m:e>
                      <m:sub>
                        <m:r>
                          <a:rPr lang="en-US" altLang="zh-CN" b="0" i="1" smtClean="0">
                            <a:latin typeface="Cambria Math" panose="02040503050406030204" pitchFamily="18" charset="0"/>
                          </a:rPr>
                          <m:t>6</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6</m:t>
                        </m:r>
                      </m:sub>
                    </m:sSub>
                  </m:oMath>
                </a14:m>
                <a:r>
                  <a:rPr lang="en-US" altLang="zh-CN" dirty="0"/>
                  <a:t>+1</a:t>
                </a: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3</m:t>
                        </m:r>
                      </m:sub>
                    </m:sSub>
                  </m:oMath>
                </a14:m>
                <a:r>
                  <a:rPr lang="en-US" altLang="zh-CN" dirty="0"/>
                  <a:t>+1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4</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4</m:t>
                        </m:r>
                      </m:sub>
                    </m:sSub>
                  </m:oMath>
                </a14:m>
                <a:r>
                  <a:rPr lang="en-US" altLang="zh-CN" dirty="0"/>
                  <a:t>+1</a:t>
                </a:r>
              </a:p>
              <a:p>
                <a:endParaRPr lang="zh-CN" altLang="en-US" dirty="0"/>
              </a:p>
            </p:txBody>
          </p:sp>
        </mc:Choice>
        <mc:Fallback xmlns="">
          <p:sp>
            <p:nvSpPr>
              <p:cNvPr id="11" name="文本框 10">
                <a:extLst>
                  <a:ext uri="{FF2B5EF4-FFF2-40B4-BE49-F238E27FC236}">
                    <a16:creationId xmlns:a16="http://schemas.microsoft.com/office/drawing/2014/main" id="{052AE971-B319-4E08-BB77-BE27D85D2CA3}"/>
                  </a:ext>
                </a:extLst>
              </p:cNvPr>
              <p:cNvSpPr txBox="1">
                <a:spLocks noRot="1" noChangeAspect="1" noMove="1" noResize="1" noEditPoints="1" noAdjustHandles="1" noChangeArrowheads="1" noChangeShapeType="1" noTextEdit="1"/>
              </p:cNvSpPr>
              <p:nvPr/>
            </p:nvSpPr>
            <p:spPr>
              <a:xfrm>
                <a:off x="4390743" y="5934670"/>
                <a:ext cx="2578644" cy="923330"/>
              </a:xfrm>
              <a:prstGeom prst="rect">
                <a:avLst/>
              </a:prstGeom>
              <a:blipFill>
                <a:blip r:embed="rId4"/>
                <a:stretch>
                  <a:fillRect t="-3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368D94A-DD69-4D31-A669-2C9E511415EF}"/>
                  </a:ext>
                </a:extLst>
              </p:cNvPr>
              <p:cNvSpPr txBox="1"/>
              <p:nvPr/>
            </p:nvSpPr>
            <p:spPr>
              <a:xfrm>
                <a:off x="1645165" y="6070192"/>
                <a:ext cx="2034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𝑈</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𝑋</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𝑈</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𝑋</m:t>
                      </m:r>
                      <m:r>
                        <a:rPr lang="en-US" altLang="zh-CN" i="1" dirty="0" smtClean="0">
                          <a:latin typeface="Cambria Math" panose="02040503050406030204" pitchFamily="18" charset="0"/>
                        </a:rPr>
                        <m:t>’)=4</m:t>
                      </m:r>
                    </m:oMath>
                  </m:oMathPara>
                </a14:m>
                <a:endParaRPr lang="zh-CN" altLang="en-US" dirty="0"/>
              </a:p>
            </p:txBody>
          </p:sp>
        </mc:Choice>
        <mc:Fallback xmlns="">
          <p:sp>
            <p:nvSpPr>
              <p:cNvPr id="12" name="文本框 11">
                <a:extLst>
                  <a:ext uri="{FF2B5EF4-FFF2-40B4-BE49-F238E27FC236}">
                    <a16:creationId xmlns:a16="http://schemas.microsoft.com/office/drawing/2014/main" id="{4368D94A-DD69-4D31-A669-2C9E511415EF}"/>
                  </a:ext>
                </a:extLst>
              </p:cNvPr>
              <p:cNvSpPr txBox="1">
                <a:spLocks noRot="1" noChangeAspect="1" noMove="1" noResize="1" noEditPoints="1" noAdjustHandles="1" noChangeArrowheads="1" noChangeShapeType="1" noTextEdit="1"/>
              </p:cNvSpPr>
              <p:nvPr/>
            </p:nvSpPr>
            <p:spPr>
              <a:xfrm>
                <a:off x="1645165" y="6070192"/>
                <a:ext cx="2034724" cy="369332"/>
              </a:xfrm>
              <a:prstGeom prst="rect">
                <a:avLst/>
              </a:prstGeom>
              <a:blipFill>
                <a:blip r:embed="rId5"/>
                <a:stretch>
                  <a:fillRect b="-15000"/>
                </a:stretch>
              </a:blipFill>
            </p:spPr>
            <p:txBody>
              <a:bodyPr/>
              <a:lstStyle/>
              <a:p>
                <a:r>
                  <a:rPr lang="zh-CN" altLang="en-US">
                    <a:noFill/>
                  </a:rPr>
                  <a:t> </a:t>
                </a:r>
              </a:p>
            </p:txBody>
          </p:sp>
        </mc:Fallback>
      </mc:AlternateContent>
      <p:sp>
        <p:nvSpPr>
          <p:cNvPr id="13" name="右箭头 13">
            <a:extLst>
              <a:ext uri="{FF2B5EF4-FFF2-40B4-BE49-F238E27FC236}">
                <a16:creationId xmlns:a16="http://schemas.microsoft.com/office/drawing/2014/main" id="{F91B9F29-6CFC-45EC-A513-00EA457D28A2}"/>
              </a:ext>
            </a:extLst>
          </p:cNvPr>
          <p:cNvSpPr/>
          <p:nvPr/>
        </p:nvSpPr>
        <p:spPr>
          <a:xfrm>
            <a:off x="3746741" y="6209139"/>
            <a:ext cx="290913"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4922CBFA-CB03-45C0-8749-3068DCA49C7F}"/>
              </a:ext>
            </a:extLst>
          </p:cNvPr>
          <p:cNvPicPr>
            <a:picLocks noChangeAspect="1"/>
          </p:cNvPicPr>
          <p:nvPr/>
        </p:nvPicPr>
        <p:blipFill>
          <a:blip r:embed="rId6"/>
          <a:stretch>
            <a:fillRect/>
          </a:stretch>
        </p:blipFill>
        <p:spPr>
          <a:xfrm>
            <a:off x="1240146" y="3438169"/>
            <a:ext cx="6220477" cy="2503391"/>
          </a:xfrm>
          <a:prstGeom prst="rect">
            <a:avLst/>
          </a:prstGeom>
        </p:spPr>
      </p:pic>
    </p:spTree>
    <p:extLst>
      <p:ext uri="{BB962C8B-B14F-4D97-AF65-F5344CB8AC3E}">
        <p14:creationId xmlns:p14="http://schemas.microsoft.com/office/powerpoint/2010/main" val="2160313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E74494BB-44A0-4DF5-A9CA-E764B28E0168}"/>
              </a:ext>
            </a:extLst>
          </p:cNvPr>
          <p:cNvSpPr/>
          <p:nvPr/>
        </p:nvSpPr>
        <p:spPr bwMode="auto">
          <a:xfrm>
            <a:off x="275770" y="1161142"/>
            <a:ext cx="8550265" cy="5495423"/>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800100" lvl="1" indent="-342900">
              <a:lnSpc>
                <a:spcPct val="150000"/>
              </a:lnSpc>
              <a:spcBef>
                <a:spcPts val="600"/>
              </a:spcBef>
              <a:buFont typeface="Arial" panose="020B0604020202020204" pitchFamily="34" charset="0"/>
              <a:buChar char="•"/>
            </a:pPr>
            <a:endParaRPr lang="en-US" altLang="zh-CN" sz="2400" dirty="0"/>
          </a:p>
          <a:p>
            <a:pPr marL="342900" indent="-342900">
              <a:lnSpc>
                <a:spcPct val="150000"/>
              </a:lnSpc>
              <a:spcBef>
                <a:spcPts val="600"/>
              </a:spcBef>
              <a:buFont typeface="Arial" panose="020B0604020202020204" pitchFamily="34" charset="0"/>
              <a:buChar char="•"/>
            </a:pPr>
            <a:endParaRPr lang="en-US" altLang="zh-CN" sz="2400" dirty="0"/>
          </a:p>
          <a:p>
            <a:pPr>
              <a:lnSpc>
                <a:spcPct val="150000"/>
              </a:lnSpc>
              <a:spcBef>
                <a:spcPts val="600"/>
              </a:spcBef>
            </a:pPr>
            <a:endParaRPr lang="en-US" altLang="zh-CN" sz="2400" dirty="0">
              <a:latin typeface="Cambria Math" panose="02040503050406030204" pitchFamily="18" charset="0"/>
            </a:endParaRPr>
          </a:p>
        </p:txBody>
      </p:sp>
      <p:sp>
        <p:nvSpPr>
          <p:cNvPr id="16" name="标题 1">
            <a:extLst>
              <a:ext uri="{FF2B5EF4-FFF2-40B4-BE49-F238E27FC236}">
                <a16:creationId xmlns:a16="http://schemas.microsoft.com/office/drawing/2014/main" id="{EB132D3F-0968-4EC0-B4B9-F3EDDA66FEA4}"/>
              </a:ext>
            </a:extLst>
          </p:cNvPr>
          <p:cNvSpPr>
            <a:spLocks noGrp="1"/>
          </p:cNvSpPr>
          <p:nvPr>
            <p:ph type="title"/>
          </p:nvPr>
        </p:nvSpPr>
        <p:spPr>
          <a:xfrm>
            <a:off x="1187625" y="214315"/>
            <a:ext cx="7056784" cy="539749"/>
          </a:xfrm>
        </p:spPr>
        <p:txBody>
          <a:bodyPr/>
          <a:lstStyle/>
          <a:p>
            <a:r>
              <a:rPr lang="en-US" altLang="zh-CN" dirty="0"/>
              <a:t>VWTS</a:t>
            </a:r>
            <a:r>
              <a:rPr lang="zh-CN" altLang="en-US" dirty="0"/>
              <a:t>算法框架</a:t>
            </a:r>
          </a:p>
        </p:txBody>
      </p:sp>
      <p:pic>
        <p:nvPicPr>
          <p:cNvPr id="4" name="内容占位符 6">
            <a:extLst>
              <a:ext uri="{FF2B5EF4-FFF2-40B4-BE49-F238E27FC236}">
                <a16:creationId xmlns:a16="http://schemas.microsoft.com/office/drawing/2014/main" id="{8B6E035F-E1D5-4117-A0D9-69E44E7B32C0}"/>
              </a:ext>
            </a:extLst>
          </p:cNvPr>
          <p:cNvPicPr>
            <a:picLocks noGrp="1" noChangeAspect="1"/>
          </p:cNvPicPr>
          <p:nvPr>
            <p:ph idx="1"/>
          </p:nvPr>
        </p:nvPicPr>
        <p:blipFill>
          <a:blip r:embed="rId3"/>
          <a:stretch>
            <a:fillRect/>
          </a:stretch>
        </p:blipFill>
        <p:spPr>
          <a:xfrm>
            <a:off x="1187624" y="1161142"/>
            <a:ext cx="6533975" cy="5163482"/>
          </a:xfrm>
          <a:prstGeom prst="rect">
            <a:avLst/>
          </a:prstGeom>
        </p:spPr>
      </p:pic>
    </p:spTree>
    <p:extLst>
      <p:ext uri="{BB962C8B-B14F-4D97-AF65-F5344CB8AC3E}">
        <p14:creationId xmlns:p14="http://schemas.microsoft.com/office/powerpoint/2010/main" val="1170956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81A85-5FE2-44FF-8872-45444E3C49A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FCAC6D1-CE62-405F-AA12-2DC96752C47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6C6C12A-4336-49DA-96CA-37CA7C4BDF10}"/>
              </a:ext>
            </a:extLst>
          </p:cNvPr>
          <p:cNvPicPr>
            <a:picLocks noChangeAspect="1"/>
          </p:cNvPicPr>
          <p:nvPr/>
        </p:nvPicPr>
        <p:blipFill>
          <a:blip r:embed="rId2"/>
          <a:stretch>
            <a:fillRect/>
          </a:stretch>
        </p:blipFill>
        <p:spPr>
          <a:xfrm>
            <a:off x="224314" y="356610"/>
            <a:ext cx="8281057" cy="598751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D2CB8F9-0BCD-4028-940A-2280E15A244C}"/>
                  </a:ext>
                </a:extLst>
              </p:cNvPr>
              <p:cNvSpPr txBox="1"/>
              <p:nvPr/>
            </p:nvSpPr>
            <p:spPr>
              <a:xfrm>
                <a:off x="5570764" y="6274353"/>
                <a:ext cx="1544012" cy="369332"/>
              </a:xfrm>
              <a:prstGeom prst="rect">
                <a:avLst/>
              </a:prstGeom>
              <a:noFill/>
            </p:spPr>
            <p:txBody>
              <a:bodyPr wrap="none" rtlCol="0">
                <a:spAutoFit/>
              </a:bodyPr>
              <a:lstStyle/>
              <a:p>
                <a:r>
                  <a:rPr lang="en-US" altLang="zh-CN" dirty="0"/>
                  <a:t>pcb3038 </a:t>
                </a:r>
                <a14:m>
                  <m:oMath xmlns:m="http://schemas.openxmlformats.org/officeDocument/2006/math">
                    <m:r>
                      <a:rPr lang="en-US" altLang="zh-CN" i="1" dirty="0" smtClean="0">
                        <a:latin typeface="Cambria Math" panose="02040503050406030204" pitchFamily="18" charset="0"/>
                      </a:rPr>
                      <m:t>𝑝</m:t>
                    </m:r>
                  </m:oMath>
                </a14:m>
                <a:r>
                  <a:rPr lang="en-US" altLang="zh-CN" dirty="0"/>
                  <a:t>=50</a:t>
                </a:r>
                <a:endParaRPr lang="zh-CN" altLang="en-US" dirty="0"/>
              </a:p>
            </p:txBody>
          </p:sp>
        </mc:Choice>
        <mc:Fallback xmlns="">
          <p:sp>
            <p:nvSpPr>
              <p:cNvPr id="5" name="文本框 4">
                <a:extLst>
                  <a:ext uri="{FF2B5EF4-FFF2-40B4-BE49-F238E27FC236}">
                    <a16:creationId xmlns:a16="http://schemas.microsoft.com/office/drawing/2014/main" id="{7D2CB8F9-0BCD-4028-940A-2280E15A244C}"/>
                  </a:ext>
                </a:extLst>
              </p:cNvPr>
              <p:cNvSpPr txBox="1">
                <a:spLocks noRot="1" noChangeAspect="1" noMove="1" noResize="1" noEditPoints="1" noAdjustHandles="1" noChangeArrowheads="1" noChangeShapeType="1" noTextEdit="1"/>
              </p:cNvSpPr>
              <p:nvPr/>
            </p:nvSpPr>
            <p:spPr>
              <a:xfrm>
                <a:off x="5570764" y="6274353"/>
                <a:ext cx="1544012" cy="369332"/>
              </a:xfrm>
              <a:prstGeom prst="rect">
                <a:avLst/>
              </a:prstGeom>
              <a:blipFill>
                <a:blip r:embed="rId3"/>
                <a:stretch>
                  <a:fillRect l="-3557" t="-8197" r="-948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6403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1B4C8-91CA-4C35-9B71-6793F52EEF45}"/>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A8C2FB26-C4D2-47AE-8023-4632D7D66944}"/>
              </a:ext>
            </a:extLst>
          </p:cNvPr>
          <p:cNvPicPr>
            <a:picLocks noGrp="1" noChangeAspect="1"/>
          </p:cNvPicPr>
          <p:nvPr>
            <p:ph idx="1"/>
          </p:nvPr>
        </p:nvPicPr>
        <p:blipFill>
          <a:blip r:embed="rId2"/>
          <a:stretch>
            <a:fillRect/>
          </a:stretch>
        </p:blipFill>
        <p:spPr>
          <a:xfrm>
            <a:off x="410376" y="214315"/>
            <a:ext cx="7834033" cy="6089796"/>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EC8F213-BC81-4978-A02E-F008B6B026D4}"/>
                  </a:ext>
                </a:extLst>
              </p:cNvPr>
              <p:cNvSpPr txBox="1"/>
              <p:nvPr/>
            </p:nvSpPr>
            <p:spPr>
              <a:xfrm>
                <a:off x="6176736" y="6211669"/>
                <a:ext cx="1644617" cy="646331"/>
              </a:xfrm>
              <a:prstGeom prst="rect">
                <a:avLst/>
              </a:prstGeom>
              <a:noFill/>
            </p:spPr>
            <p:txBody>
              <a:bodyPr wrap="none" rtlCol="0">
                <a:spAutoFit/>
              </a:bodyPr>
              <a:lstStyle/>
              <a:p>
                <a:r>
                  <a:rPr lang="en-US" altLang="zh-CN" dirty="0"/>
                  <a:t>pcb3038 </a:t>
                </a:r>
                <a14:m>
                  <m:oMath xmlns:m="http://schemas.openxmlformats.org/officeDocument/2006/math">
                    <m:r>
                      <a:rPr lang="en-US" altLang="zh-CN" i="1" dirty="0">
                        <a:latin typeface="Cambria Math" panose="02040503050406030204" pitchFamily="18" charset="0"/>
                      </a:rPr>
                      <m:t>𝑝</m:t>
                    </m:r>
                  </m:oMath>
                </a14:m>
                <a:r>
                  <a:rPr lang="en-US" altLang="zh-CN" dirty="0"/>
                  <a:t>=500</a:t>
                </a:r>
                <a:endParaRPr lang="zh-CN" altLang="en-US" dirty="0"/>
              </a:p>
              <a:p>
                <a:endParaRPr lang="zh-CN" altLang="en-US" dirty="0"/>
              </a:p>
            </p:txBody>
          </p:sp>
        </mc:Choice>
        <mc:Fallback xmlns="">
          <p:sp>
            <p:nvSpPr>
              <p:cNvPr id="5" name="文本框 4">
                <a:extLst>
                  <a:ext uri="{FF2B5EF4-FFF2-40B4-BE49-F238E27FC236}">
                    <a16:creationId xmlns:a16="http://schemas.microsoft.com/office/drawing/2014/main" id="{DEC8F213-BC81-4978-A02E-F008B6B026D4}"/>
                  </a:ext>
                </a:extLst>
              </p:cNvPr>
              <p:cNvSpPr txBox="1">
                <a:spLocks noRot="1" noChangeAspect="1" noMove="1" noResize="1" noEditPoints="1" noAdjustHandles="1" noChangeArrowheads="1" noChangeShapeType="1" noTextEdit="1"/>
              </p:cNvSpPr>
              <p:nvPr/>
            </p:nvSpPr>
            <p:spPr>
              <a:xfrm>
                <a:off x="6176736" y="6211669"/>
                <a:ext cx="1644617" cy="646331"/>
              </a:xfrm>
              <a:prstGeom prst="rect">
                <a:avLst/>
              </a:prstGeom>
              <a:blipFill>
                <a:blip r:embed="rId3"/>
                <a:stretch>
                  <a:fillRect l="-2963" t="-5660" r="-107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8283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1B4C8-91CA-4C35-9B71-6793F52EEF45}"/>
              </a:ext>
            </a:extLst>
          </p:cNvPr>
          <p:cNvSpPr>
            <a:spLocks noGrp="1"/>
          </p:cNvSpPr>
          <p:nvPr>
            <p:ph type="title"/>
          </p:nvPr>
        </p:nvSpPr>
        <p:spPr/>
        <p:txBody>
          <a:bodyPr/>
          <a:lstStyle/>
          <a:p>
            <a:r>
              <a:rPr lang="zh-CN" altLang="en-US" dirty="0"/>
              <a:t>参考文献</a:t>
            </a:r>
          </a:p>
        </p:txBody>
      </p:sp>
      <p:sp>
        <p:nvSpPr>
          <p:cNvPr id="6" name="内容占位符 5">
            <a:extLst>
              <a:ext uri="{FF2B5EF4-FFF2-40B4-BE49-F238E27FC236}">
                <a16:creationId xmlns:a16="http://schemas.microsoft.com/office/drawing/2014/main" id="{E9845ED7-CD18-467D-BDB8-6453142D4135}"/>
              </a:ext>
            </a:extLst>
          </p:cNvPr>
          <p:cNvSpPr>
            <a:spLocks noGrp="1"/>
          </p:cNvSpPr>
          <p:nvPr>
            <p:ph idx="1"/>
          </p:nvPr>
        </p:nvSpPr>
        <p:spPr/>
        <p:txBody>
          <a:bodyPr/>
          <a:lstStyle/>
          <a:p>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908E0C1-66F1-4EEE-8567-629ACBDEAE1C}"/>
                  </a:ext>
                </a:extLst>
              </p:cNvPr>
              <p:cNvSpPr/>
              <p:nvPr/>
            </p:nvSpPr>
            <p:spPr bwMode="auto">
              <a:xfrm>
                <a:off x="250826" y="980728"/>
                <a:ext cx="8709025" cy="5123210"/>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50000"/>
                  </a:lnSpc>
                  <a:buFont typeface="Wingdings" panose="05000000000000000000" pitchFamily="2" charset="2"/>
                  <a:buChar char="ü"/>
                </a:pPr>
                <a:r>
                  <a:rPr lang="en-US" altLang="zh-CN" sz="2000" dirty="0"/>
                  <a:t>Qingyun Zhang , </a:t>
                </a:r>
                <a:r>
                  <a:rPr lang="en-US" altLang="zh-CN" sz="2000" dirty="0" err="1"/>
                  <a:t>Zhipeng</a:t>
                </a:r>
                <a:r>
                  <a:rPr lang="en-US" altLang="zh-CN" sz="2000" dirty="0"/>
                  <a:t> L</a:t>
                </a:r>
                <a14:m>
                  <m:oMath xmlns:m="http://schemas.openxmlformats.org/officeDocument/2006/math">
                    <m:acc>
                      <m:accPr>
                        <m:chr m:val="̈"/>
                        <m:ctrlPr>
                          <a:rPr lang="en-US" altLang="zh-CN" sz="2000" i="1" smtClean="0">
                            <a:latin typeface="Cambria Math" panose="02040503050406030204" pitchFamily="18" charset="0"/>
                          </a:rPr>
                        </m:ctrlPr>
                      </m:accPr>
                      <m:e>
                        <m:r>
                          <a:rPr lang="en-US" altLang="zh-CN" sz="2000" b="0" i="1" smtClean="0">
                            <a:latin typeface="Cambria Math" panose="02040503050406030204" pitchFamily="18" charset="0"/>
                          </a:rPr>
                          <m:t>𝑣</m:t>
                        </m:r>
                      </m:e>
                    </m:acc>
                  </m:oMath>
                </a14:m>
                <a:r>
                  <a:rPr lang="en-US" altLang="zh-CN" sz="2000" dirty="0"/>
                  <a:t>, </a:t>
                </a:r>
                <a:r>
                  <a:rPr lang="en-US" altLang="zh-CN" sz="2000" dirty="0" err="1"/>
                  <a:t>Zhouxing</a:t>
                </a:r>
                <a:r>
                  <a:rPr lang="en-US" altLang="zh-CN" sz="2000" dirty="0"/>
                  <a:t> Su , </a:t>
                </a:r>
                <a:r>
                  <a:rPr lang="en-US" altLang="zh-CN" sz="2000" dirty="0" err="1"/>
                  <a:t>Chunmin</a:t>
                </a:r>
                <a:r>
                  <a:rPr lang="en-US" altLang="zh-CN" sz="2000" dirty="0"/>
                  <a:t> Li, Yuan Fang, </a:t>
                </a:r>
                <a:r>
                  <a:rPr lang="en-US" altLang="zh-CN" sz="2000" dirty="0" err="1"/>
                  <a:t>Fuda</a:t>
                </a:r>
                <a:r>
                  <a:rPr lang="en-US" altLang="zh-CN" sz="2000" dirty="0"/>
                  <a:t> Ma. (2020) Vertex weighting-based </a:t>
                </a:r>
                <a:r>
                  <a:rPr lang="en-US" altLang="zh-CN" sz="2000" dirty="0" err="1"/>
                  <a:t>tabu</a:t>
                </a:r>
                <a:r>
                  <a:rPr lang="en-US" altLang="zh-CN" sz="2000" dirty="0"/>
                  <a:t> search for p-center problem. </a:t>
                </a:r>
                <a:r>
                  <a:rPr lang="en-US" altLang="zh-CN" sz="2000" dirty="0" err="1"/>
                  <a:t>Bessiere</a:t>
                </a:r>
                <a:r>
                  <a:rPr lang="en-US" altLang="zh-CN" sz="2000" dirty="0"/>
                  <a:t> C, ed., Proceedings of the Twenty-Ninth International Joint Conference on Artificial Intelligence, IJCAI 2020, 1481-1487 (ijcai.org), </a:t>
                </a:r>
              </a:p>
              <a:p>
                <a:pPr>
                  <a:lnSpc>
                    <a:spcPct val="150000"/>
                  </a:lnSpc>
                </a:pPr>
                <a:r>
                  <a:rPr lang="en-US" altLang="zh-CN" sz="2000" dirty="0"/>
                  <a:t>URL http://dx.doi.org/10.24963/ijcai.2020/206</a:t>
                </a:r>
                <a:endParaRPr lang="zh-CN" altLang="en-US" sz="2000" dirty="0"/>
              </a:p>
              <a:p>
                <a:pPr marL="0" marR="0" indent="0" algn="l" defTabSz="914400" rtl="0" eaLnBrk="0" fontAlgn="base" latinLnBrk="0" hangingPunct="0">
                  <a:lnSpc>
                    <a:spcPct val="15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Choice>
        <mc:Fallback xmlns="">
          <p:sp>
            <p:nvSpPr>
              <p:cNvPr id="7" name="矩形 6">
                <a:extLst>
                  <a:ext uri="{FF2B5EF4-FFF2-40B4-BE49-F238E27FC236}">
                    <a16:creationId xmlns:a16="http://schemas.microsoft.com/office/drawing/2014/main" id="{D908E0C1-66F1-4EEE-8567-629ACBDEAE1C}"/>
                  </a:ext>
                </a:extLst>
              </p:cNvPr>
              <p:cNvSpPr>
                <a:spLocks noRot="1" noChangeAspect="1" noMove="1" noResize="1" noEditPoints="1" noAdjustHandles="1" noChangeArrowheads="1" noChangeShapeType="1" noTextEdit="1"/>
              </p:cNvSpPr>
              <p:nvPr/>
            </p:nvSpPr>
            <p:spPr bwMode="auto">
              <a:xfrm>
                <a:off x="250826" y="980728"/>
                <a:ext cx="8709025" cy="5123210"/>
              </a:xfrm>
              <a:prstGeom prst="rect">
                <a:avLst/>
              </a:prstGeom>
              <a:blipFill>
                <a:blip r:embed="rId2"/>
                <a:stretch>
                  <a:fillRect l="-700" r="-140"/>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590663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1B4C8-91CA-4C35-9B71-6793F52EEF45}"/>
              </a:ext>
            </a:extLst>
          </p:cNvPr>
          <p:cNvSpPr>
            <a:spLocks noGrp="1"/>
          </p:cNvSpPr>
          <p:nvPr>
            <p:ph type="title"/>
          </p:nvPr>
        </p:nvSpPr>
        <p:spPr/>
        <p:txBody>
          <a:bodyPr/>
          <a:lstStyle/>
          <a:p>
            <a:r>
              <a:rPr lang="zh-CN" altLang="en-US" dirty="0"/>
              <a:t>问题扩展</a:t>
            </a:r>
          </a:p>
        </p:txBody>
      </p:sp>
      <p:sp>
        <p:nvSpPr>
          <p:cNvPr id="6" name="内容占位符 5">
            <a:extLst>
              <a:ext uri="{FF2B5EF4-FFF2-40B4-BE49-F238E27FC236}">
                <a16:creationId xmlns:a16="http://schemas.microsoft.com/office/drawing/2014/main" id="{E9845ED7-CD18-467D-BDB8-6453142D4135}"/>
              </a:ext>
            </a:extLst>
          </p:cNvPr>
          <p:cNvSpPr>
            <a:spLocks noGrp="1"/>
          </p:cNvSpPr>
          <p:nvPr>
            <p:ph idx="1"/>
          </p:nvPr>
        </p:nvSpPr>
        <p:spPr/>
        <p:txBody>
          <a:bodyPr/>
          <a:lstStyle/>
          <a:p>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908E0C1-66F1-4EEE-8567-629ACBDEAE1C}"/>
                  </a:ext>
                </a:extLst>
              </p:cNvPr>
              <p:cNvSpPr/>
              <p:nvPr/>
            </p:nvSpPr>
            <p:spPr bwMode="auto">
              <a:xfrm>
                <a:off x="250826" y="980728"/>
                <a:ext cx="8709025" cy="5123210"/>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nSpc>
                    <a:spcPct val="125000"/>
                  </a:lnSpc>
                  <a:spcBef>
                    <a:spcPts val="1200"/>
                  </a:spcBef>
                  <a:spcAft>
                    <a:spcPts val="600"/>
                  </a:spcAft>
                  <a:buFont typeface="Wingdings" panose="05000000000000000000" pitchFamily="2" charset="2"/>
                  <a:buChar char="Ø"/>
                </a:pPr>
                <a:r>
                  <a:rPr lang="en-US" altLang="zh-CN" sz="2000" dirty="0"/>
                  <a:t>P-center</a:t>
                </a:r>
                <a:r>
                  <a:rPr lang="zh-CN" altLang="en-US" sz="2000" dirty="0"/>
                  <a:t>问题再增加</a:t>
                </a:r>
                <a:r>
                  <a:rPr lang="en-US" altLang="zh-CN" sz="2000" dirty="0"/>
                  <a:t>/</a:t>
                </a:r>
                <a:r>
                  <a:rPr lang="zh-CN" altLang="en-US" sz="2000" dirty="0"/>
                  <a:t>修改一些约束条件或者改变目标函数可以得到很多变种问题，如：</a:t>
                </a:r>
                <a:endParaRPr lang="en-US" altLang="zh-CN" sz="2000" dirty="0"/>
              </a:p>
              <a:p>
                <a:pPr>
                  <a:lnSpc>
                    <a:spcPct val="125000"/>
                  </a:lnSpc>
                  <a:spcBef>
                    <a:spcPts val="1200"/>
                  </a:spcBef>
                  <a:spcAft>
                    <a:spcPts val="600"/>
                  </a:spcAft>
                  <a:buFontTx/>
                  <a:buAutoNum type="arabicPeriod"/>
                </a:pPr>
                <a:r>
                  <a:rPr lang="zh-CN" altLang="en-US" sz="2000" dirty="0"/>
                  <a:t>每个服务节点最多只能服务一定数量的用户（有服务上限的</a:t>
                </a:r>
                <a:r>
                  <a:rPr lang="en-US" altLang="zh-CN" sz="2000" dirty="0"/>
                  <a:t>p-center</a:t>
                </a:r>
                <a:r>
                  <a:rPr lang="zh-CN" altLang="en-US" sz="2000" dirty="0"/>
                  <a:t>问题）</a:t>
                </a:r>
                <a:endParaRPr lang="en-US" altLang="zh-CN" sz="2000" dirty="0"/>
              </a:p>
              <a:p>
                <a:pPr>
                  <a:lnSpc>
                    <a:spcPct val="125000"/>
                  </a:lnSpc>
                  <a:spcBef>
                    <a:spcPts val="1200"/>
                  </a:spcBef>
                  <a:spcAft>
                    <a:spcPts val="600"/>
                  </a:spcAft>
                  <a:buFontTx/>
                  <a:buAutoNum type="arabicPeriod"/>
                </a:pPr>
                <a:r>
                  <a:rPr lang="zh-CN" altLang="en-US" sz="2000" dirty="0"/>
                  <a:t>每个用户有不同需求，每个服务节点都有一定的容量上限（带容量的</a:t>
                </a:r>
                <a:r>
                  <a:rPr lang="en-US" altLang="zh-CN" sz="2000" dirty="0"/>
                  <a:t>p-center</a:t>
                </a:r>
                <a:r>
                  <a:rPr lang="zh-CN" altLang="en-US" sz="2000" dirty="0"/>
                  <a:t>问题）</a:t>
                </a:r>
                <a:endParaRPr lang="en-US" altLang="zh-CN" sz="2000" dirty="0"/>
              </a:p>
              <a:p>
                <a:pPr>
                  <a:lnSpc>
                    <a:spcPct val="125000"/>
                  </a:lnSpc>
                  <a:spcBef>
                    <a:spcPts val="1200"/>
                  </a:spcBef>
                  <a:spcAft>
                    <a:spcPts val="600"/>
                  </a:spcAft>
                  <a:buFontTx/>
                  <a:buAutoNum type="arabicPeriod"/>
                </a:pPr>
                <a:r>
                  <a:rPr lang="zh-CN" altLang="en-US" sz="2000" dirty="0"/>
                  <a:t>建立服务设施需要一定的费用</a:t>
                </a:r>
                <a:endParaRPr lang="en-US" altLang="zh-CN" sz="2000" dirty="0"/>
              </a:p>
              <a:p>
                <a:pPr>
                  <a:lnSpc>
                    <a:spcPct val="125000"/>
                  </a:lnSpc>
                  <a:spcBef>
                    <a:spcPts val="1200"/>
                  </a:spcBef>
                  <a:spcAft>
                    <a:spcPts val="600"/>
                  </a:spcAft>
                  <a:buFontTx/>
                  <a:buAutoNum type="arabicPeriod"/>
                </a:pPr>
                <a:r>
                  <a:rPr lang="zh-CN" altLang="en-US" sz="2000" dirty="0"/>
                  <a:t>所有服务边距离的总和最小（</a:t>
                </a:r>
                <a:r>
                  <a:rPr lang="en-US" altLang="zh-CN" sz="2000" dirty="0"/>
                  <a:t>p-median</a:t>
                </a:r>
                <a:r>
                  <a:rPr lang="zh-CN" altLang="en-US" sz="2000" dirty="0"/>
                  <a:t>问题）</a:t>
                </a:r>
                <a:endParaRPr lang="en-US" altLang="zh-CN" sz="2000" dirty="0"/>
              </a:p>
              <a:p>
                <a:pPr>
                  <a:lnSpc>
                    <a:spcPct val="125000"/>
                  </a:lnSpc>
                  <a:spcBef>
                    <a:spcPts val="1200"/>
                  </a:spcBef>
                  <a:spcAft>
                    <a:spcPts val="600"/>
                  </a:spcAft>
                  <a:buFontTx/>
                  <a:buAutoNum type="arabicPeriod"/>
                </a:pPr>
                <a:r>
                  <a:rPr lang="zh-CN" altLang="en-US" sz="2000" dirty="0"/>
                  <a:t>每个用户被</a:t>
                </a:r>
                <a14:m>
                  <m:oMath xmlns:m="http://schemas.openxmlformats.org/officeDocument/2006/math">
                    <m:r>
                      <a:rPr lang="en-US" altLang="zh-CN" sz="2000" i="1" dirty="0" smtClean="0">
                        <a:latin typeface="Cambria Math" panose="02040503050406030204" pitchFamily="18" charset="0"/>
                      </a:rPr>
                      <m:t>𝑘</m:t>
                    </m:r>
                  </m:oMath>
                </a14:m>
                <a:r>
                  <a:rPr lang="zh-CN" altLang="en-US" sz="2000" dirty="0"/>
                  <a:t>个服务节点服务（容错</a:t>
                </a:r>
                <a:r>
                  <a:rPr lang="en-US" altLang="zh-CN" sz="2000" dirty="0"/>
                  <a:t>p-center</a:t>
                </a:r>
                <a:r>
                  <a:rPr lang="zh-CN" altLang="en-US" sz="2000" dirty="0"/>
                  <a:t>问题）</a:t>
                </a:r>
                <a:endParaRPr lang="en-US" altLang="zh-CN" sz="2000" dirty="0"/>
              </a:p>
              <a:p>
                <a:pPr marL="0" marR="0" indent="0" algn="l" defTabSz="914400" rtl="0" eaLnBrk="0" fontAlgn="base" latinLnBrk="0" hangingPunct="0">
                  <a:lnSpc>
                    <a:spcPct val="15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Choice>
        <mc:Fallback xmlns="">
          <p:sp>
            <p:nvSpPr>
              <p:cNvPr id="7" name="矩形 6">
                <a:extLst>
                  <a:ext uri="{FF2B5EF4-FFF2-40B4-BE49-F238E27FC236}">
                    <a16:creationId xmlns:a16="http://schemas.microsoft.com/office/drawing/2014/main" id="{D908E0C1-66F1-4EEE-8567-629ACBDEAE1C}"/>
                  </a:ext>
                </a:extLst>
              </p:cNvPr>
              <p:cNvSpPr>
                <a:spLocks noRot="1" noChangeAspect="1" noMove="1" noResize="1" noEditPoints="1" noAdjustHandles="1" noChangeArrowheads="1" noChangeShapeType="1" noTextEdit="1"/>
              </p:cNvSpPr>
              <p:nvPr/>
            </p:nvSpPr>
            <p:spPr bwMode="auto">
              <a:xfrm>
                <a:off x="250826" y="980728"/>
                <a:ext cx="8709025" cy="5123210"/>
              </a:xfrm>
              <a:prstGeom prst="rect">
                <a:avLst/>
              </a:prstGeom>
              <a:blipFill>
                <a:blip r:embed="rId2"/>
                <a:stretch>
                  <a:fillRect l="-700" t="-238" r="-700"/>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659272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AE4CFB2-7838-4744-BEAA-0B4151EA8300}"/>
              </a:ext>
            </a:extLst>
          </p:cNvPr>
          <p:cNvSpPr txBox="1"/>
          <p:nvPr/>
        </p:nvSpPr>
        <p:spPr>
          <a:xfrm>
            <a:off x="2610338" y="2875002"/>
            <a:ext cx="3990195" cy="1015663"/>
          </a:xfrm>
          <a:prstGeom prst="rect">
            <a:avLst/>
          </a:prstGeom>
          <a:noFill/>
        </p:spPr>
        <p:txBody>
          <a:bodyPr wrap="none" rtlCol="0">
            <a:spAutoFit/>
          </a:bodyPr>
          <a:lstStyle/>
          <a:p>
            <a:r>
              <a:rPr lang="en-US" altLang="zh-CN" sz="6000" dirty="0"/>
              <a:t>Thank you!</a:t>
            </a:r>
            <a:endParaRPr lang="zh-CN" altLang="en-US" sz="6000" dirty="0"/>
          </a:p>
        </p:txBody>
      </p:sp>
    </p:spTree>
    <p:extLst>
      <p:ext uri="{BB962C8B-B14F-4D97-AF65-F5344CB8AC3E}">
        <p14:creationId xmlns:p14="http://schemas.microsoft.com/office/powerpoint/2010/main" val="1771426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0D666-FD75-4668-9602-B4FAD898F2CC}"/>
              </a:ext>
            </a:extLst>
          </p:cNvPr>
          <p:cNvSpPr>
            <a:spLocks noGrp="1"/>
          </p:cNvSpPr>
          <p:nvPr>
            <p:ph type="title"/>
          </p:nvPr>
        </p:nvSpPr>
        <p:spPr/>
        <p:txBody>
          <a:bodyPr/>
          <a:lstStyle/>
          <a:p>
            <a:r>
              <a:rPr lang="zh-CN" altLang="en-US" sz="2800" dirty="0"/>
              <a:t>问题描述</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820961B-DD27-4CAE-B1A5-1CFE053E16DC}"/>
                  </a:ext>
                </a:extLst>
              </p:cNvPr>
              <p:cNvSpPr/>
              <p:nvPr/>
            </p:nvSpPr>
            <p:spPr bwMode="auto">
              <a:xfrm>
                <a:off x="285750" y="754064"/>
                <a:ext cx="8496300" cy="5637211"/>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257175" lvl="0" indent="-257175" eaLnBrk="1" hangingPunct="1">
                  <a:lnSpc>
                    <a:spcPct val="150000"/>
                  </a:lnSpc>
                  <a:spcBef>
                    <a:spcPts val="135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已知</a:t>
                </a:r>
                <a:r>
                  <a:rPr lang="zh-CN" altLang="en-US" sz="2000" dirty="0">
                    <a:solidFill>
                      <a:srgbClr val="000000"/>
                    </a:solidFill>
                    <a:latin typeface="微软雅黑" panose="020B0503020204020204" pitchFamily="34" charset="-122"/>
                    <a:ea typeface="微软雅黑" panose="020B0503020204020204" pitchFamily="34" charset="-122"/>
                  </a:rPr>
                  <a:t>：无向连通图</a:t>
                </a:r>
                <a14:m>
                  <m:oMath xmlns:m="http://schemas.openxmlformats.org/officeDocument/2006/math">
                    <m:r>
                      <a:rPr lang="en-US" altLang="zh-CN" sz="2000" i="1" dirty="0">
                        <a:solidFill>
                          <a:srgbClr val="000000"/>
                        </a:solidFill>
                        <a:latin typeface="Cambria Math" panose="02040503050406030204" pitchFamily="18" charset="0"/>
                      </a:rPr>
                      <m:t>𝐺</m:t>
                    </m:r>
                    <m:r>
                      <a:rPr lang="en-US" altLang="zh-CN" sz="2000" i="1" dirty="0">
                        <a:solidFill>
                          <a:srgbClr val="000000"/>
                        </a:solidFill>
                        <a:latin typeface="Cambria Math" panose="02040503050406030204" pitchFamily="18" charset="0"/>
                      </a:rPr>
                      <m:t>(</m:t>
                    </m:r>
                    <m:r>
                      <a:rPr lang="en-US" altLang="zh-CN" sz="2000" i="1" dirty="0">
                        <a:solidFill>
                          <a:srgbClr val="000000"/>
                        </a:solidFill>
                        <a:latin typeface="Cambria Math" panose="02040503050406030204" pitchFamily="18" charset="0"/>
                      </a:rPr>
                      <m:t>𝑉</m:t>
                    </m:r>
                    <m:r>
                      <a:rPr lang="en-US" altLang="zh-CN" sz="2000" i="1" dirty="0">
                        <a:solidFill>
                          <a:srgbClr val="000000"/>
                        </a:solidFill>
                        <a:latin typeface="Cambria Math" panose="02040503050406030204" pitchFamily="18" charset="0"/>
                      </a:rPr>
                      <m:t>, </m:t>
                    </m:r>
                    <m:r>
                      <a:rPr lang="en-US" altLang="zh-CN" sz="2000" i="1" dirty="0">
                        <a:solidFill>
                          <a:srgbClr val="000000"/>
                        </a:solidFill>
                        <a:latin typeface="Cambria Math" panose="02040503050406030204" pitchFamily="18" charset="0"/>
                      </a:rPr>
                      <m:t>𝐸</m:t>
                    </m:r>
                    <m:r>
                      <a:rPr lang="en-US" altLang="zh-CN" sz="2000" i="1" dirty="0">
                        <a:solidFill>
                          <a:srgbClr val="000000"/>
                        </a:solidFill>
                        <a:latin typeface="Cambria Math" panose="02040503050406030204" pitchFamily="18" charset="0"/>
                      </a:rPr>
                      <m:t>)</m:t>
                    </m:r>
                  </m:oMath>
                </a14:m>
                <a:r>
                  <a:rPr lang="zh-CN" altLang="en-US" sz="2000" dirty="0">
                    <a:solidFill>
                      <a:srgbClr val="000000"/>
                    </a:solidFill>
                    <a:latin typeface="微软雅黑" panose="020B0503020204020204" pitchFamily="34" charset="-122"/>
                    <a:ea typeface="微软雅黑" panose="020B0503020204020204" pitchFamily="34" charset="-122"/>
                  </a:rPr>
                  <a:t>，图中任意两点的距离，服务点数</a:t>
                </a:r>
                <a14:m>
                  <m:oMath xmlns:m="http://schemas.openxmlformats.org/officeDocument/2006/math">
                    <m:r>
                      <a:rPr lang="en-US" altLang="zh-CN" sz="2000" i="1" dirty="0">
                        <a:solidFill>
                          <a:srgbClr val="000000"/>
                        </a:solidFill>
                        <a:latin typeface="Cambria Math" panose="02040503050406030204" pitchFamily="18" charset="0"/>
                      </a:rPr>
                      <m:t>𝑃</m:t>
                    </m:r>
                  </m:oMath>
                </a14:m>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20000"/>
                  </a:lnSpc>
                  <a:spcBef>
                    <a:spcPts val="135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决策变量</a:t>
                </a:r>
                <a:r>
                  <a:rPr lang="zh-CN" altLang="en-US" sz="2000" dirty="0">
                    <a:solidFill>
                      <a:srgbClr val="000000"/>
                    </a:solidFill>
                    <a:latin typeface="微软雅黑" panose="020B0503020204020204" pitchFamily="34" charset="-122"/>
                    <a:ea typeface="微软雅黑" panose="020B0503020204020204" pitchFamily="34" charset="-122"/>
                  </a:rPr>
                  <a:t>：从</a:t>
                </a:r>
                <a14:m>
                  <m:oMath xmlns:m="http://schemas.openxmlformats.org/officeDocument/2006/math">
                    <m:r>
                      <a:rPr lang="en-US" altLang="zh-CN" sz="2000" i="1" dirty="0">
                        <a:solidFill>
                          <a:srgbClr val="000000"/>
                        </a:solidFill>
                        <a:latin typeface="Cambria Math" panose="02040503050406030204" pitchFamily="18" charset="0"/>
                      </a:rPr>
                      <m:t>𝑁</m:t>
                    </m:r>
                  </m:oMath>
                </a14:m>
                <a:r>
                  <a:rPr lang="zh-CN" altLang="en-US" sz="2000" dirty="0">
                    <a:solidFill>
                      <a:srgbClr val="000000"/>
                    </a:solidFill>
                    <a:latin typeface="微软雅黑" panose="020B0503020204020204" pitchFamily="34" charset="-122"/>
                    <a:ea typeface="微软雅黑" panose="020B0503020204020204" pitchFamily="34" charset="-122"/>
                  </a:rPr>
                  <a:t>（一般：候选中心</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用户节点）个节点中选择</a:t>
                </a:r>
                <a14:m>
                  <m:oMath xmlns:m="http://schemas.openxmlformats.org/officeDocument/2006/math">
                    <m:r>
                      <a:rPr lang="en-US" altLang="zh-CN" sz="2000" i="1" dirty="0">
                        <a:solidFill>
                          <a:srgbClr val="000000"/>
                        </a:solidFill>
                        <a:latin typeface="Cambria Math" panose="02040503050406030204" pitchFamily="18" charset="0"/>
                      </a:rPr>
                      <m:t>𝑃</m:t>
                    </m:r>
                  </m:oMath>
                </a14:m>
                <a:r>
                  <a:rPr lang="zh-CN" altLang="en-US" sz="2000" dirty="0">
                    <a:solidFill>
                      <a:srgbClr val="000000"/>
                    </a:solidFill>
                    <a:latin typeface="微软雅黑" panose="020B0503020204020204" pitchFamily="34" charset="-122"/>
                    <a:ea typeface="微软雅黑" panose="020B0503020204020204" pitchFamily="34" charset="-122"/>
                  </a:rPr>
                  <a:t>个节点作为服务节点（记为集合</a:t>
                </a:r>
                <a14:m>
                  <m:oMath xmlns:m="http://schemas.openxmlformats.org/officeDocument/2006/math">
                    <m:r>
                      <a:rPr lang="en-US" altLang="zh-CN" sz="2000" i="1" dirty="0">
                        <a:solidFill>
                          <a:srgbClr val="000000"/>
                        </a:solidFill>
                        <a:latin typeface="Cambria Math" panose="02040503050406030204" pitchFamily="18" charset="0"/>
                      </a:rPr>
                      <m:t>𝑋</m:t>
                    </m:r>
                  </m:oMath>
                </a14:m>
                <a:r>
                  <a:rPr lang="zh-CN" altLang="en-US" sz="2000" dirty="0">
                    <a:solidFill>
                      <a:srgbClr val="000000"/>
                    </a:solidFill>
                    <a:latin typeface="微软雅黑" panose="020B0503020204020204" pitchFamily="34" charset="-122"/>
                    <a:ea typeface="微软雅黑" panose="020B0503020204020204" pitchFamily="34" charset="-122"/>
                  </a:rPr>
                  <a:t>），服务剩下的（</a:t>
                </a:r>
                <a14:m>
                  <m:oMath xmlns:m="http://schemas.openxmlformats.org/officeDocument/2006/math">
                    <m:r>
                      <a:rPr lang="en-US" altLang="zh-CN" sz="2000" i="1" dirty="0">
                        <a:solidFill>
                          <a:srgbClr val="000000"/>
                        </a:solidFill>
                        <a:latin typeface="Cambria Math" panose="02040503050406030204" pitchFamily="18" charset="0"/>
                      </a:rPr>
                      <m:t>𝑁</m:t>
                    </m:r>
                    <m:r>
                      <a:rPr lang="en-US" altLang="zh-CN" sz="2000" i="1" dirty="0">
                        <a:solidFill>
                          <a:srgbClr val="000000"/>
                        </a:solidFill>
                        <a:latin typeface="Cambria Math" panose="02040503050406030204" pitchFamily="18" charset="0"/>
                      </a:rPr>
                      <m:t>−</m:t>
                    </m:r>
                    <m:r>
                      <a:rPr lang="en-US" altLang="zh-CN" sz="2000" i="1" dirty="0">
                        <a:solidFill>
                          <a:srgbClr val="000000"/>
                        </a:solidFill>
                        <a:latin typeface="Cambria Math" panose="02040503050406030204" pitchFamily="18" charset="0"/>
                      </a:rPr>
                      <m:t>𝑃</m:t>
                    </m:r>
                  </m:oMath>
                </a14:m>
                <a:r>
                  <a:rPr lang="zh-CN" altLang="en-US" sz="2000" dirty="0">
                    <a:solidFill>
                      <a:srgbClr val="000000"/>
                    </a:solidFill>
                    <a:latin typeface="微软雅黑" panose="020B0503020204020204" pitchFamily="34" charset="-122"/>
                    <a:ea typeface="微软雅黑" panose="020B0503020204020204" pitchFamily="34" charset="-122"/>
                  </a:rPr>
                  <a:t>）个用户节点</a:t>
                </a:r>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135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约束条件</a:t>
                </a:r>
                <a:r>
                  <a:rPr lang="zh-CN" altLang="en-US" sz="2000" dirty="0">
                    <a:solidFill>
                      <a:srgbClr val="000000"/>
                    </a:solidFill>
                    <a:latin typeface="微软雅黑" panose="020B0503020204020204" pitchFamily="34" charset="-122"/>
                    <a:ea typeface="微软雅黑" panose="020B0503020204020204" pitchFamily="34" charset="-122"/>
                  </a:rPr>
                  <a:t>：每个节点由离它最近的服务节点唯一提供服务，这条边称为服务边</a:t>
                </a:r>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135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优化目标</a:t>
                </a:r>
                <a:r>
                  <a:rPr lang="zh-CN" altLang="en-US" sz="2000" dirty="0">
                    <a:solidFill>
                      <a:srgbClr val="000000"/>
                    </a:solidFill>
                    <a:latin typeface="微软雅黑" panose="020B0503020204020204" pitchFamily="34" charset="-122"/>
                    <a:ea typeface="微软雅黑" panose="020B0503020204020204" pitchFamily="34" charset="-122"/>
                  </a:rPr>
                  <a:t>：最小化所有用户</a:t>
                </a:r>
                <a14:m>
                  <m:oMath xmlns:m="http://schemas.openxmlformats.org/officeDocument/2006/math">
                    <m:r>
                      <a:rPr lang="zh-CN" altLang="en-US" sz="2000" i="1" dirty="0">
                        <a:solidFill>
                          <a:srgbClr val="000000"/>
                        </a:solidFill>
                        <a:latin typeface="Cambria Math" panose="02040503050406030204" pitchFamily="18" charset="0"/>
                      </a:rPr>
                      <m:t>服务边的最大值</m:t>
                    </m:r>
                    <m:r>
                      <a:rPr lang="en-US" altLang="zh-CN" sz="2000" i="1">
                        <a:solidFill>
                          <a:srgbClr val="000000"/>
                        </a:solidFill>
                        <a:latin typeface="Cambria Math" panose="02040503050406030204" pitchFamily="18" charset="0"/>
                      </a:rPr>
                      <m:t>𝑓</m:t>
                    </m:r>
                    <m:r>
                      <a:rPr lang="en-US" altLang="zh-CN" sz="2000" i="1">
                        <a:solidFill>
                          <a:srgbClr val="000000"/>
                        </a:solidFill>
                        <a:latin typeface="Cambria Math" panose="02040503050406030204" pitchFamily="18" charset="0"/>
                      </a:rPr>
                      <m:t> (</m:t>
                    </m:r>
                    <m:r>
                      <a:rPr lang="en-US" altLang="zh-CN" sz="2000" i="1" dirty="0">
                        <a:solidFill>
                          <a:srgbClr val="000000"/>
                        </a:solidFill>
                        <a:latin typeface="Cambria Math" panose="02040503050406030204" pitchFamily="18" charset="0"/>
                      </a:rPr>
                      <m:t>𝑓</m:t>
                    </m:r>
                    <m:r>
                      <a:rPr lang="en-US" altLang="zh-CN" sz="2000" i="1" dirty="0">
                        <a:solidFill>
                          <a:srgbClr val="000000"/>
                        </a:solidFill>
                        <a:latin typeface="Cambria Math" panose="02040503050406030204" pitchFamily="18" charset="0"/>
                      </a:rPr>
                      <m:t>=</m:t>
                    </m:r>
                    <m:r>
                      <m:rPr>
                        <m:sty m:val="p"/>
                      </m:rPr>
                      <a:rPr lang="en-US" altLang="zh-CN" sz="2000" dirty="0">
                        <a:solidFill>
                          <a:srgbClr val="000000"/>
                        </a:solidFill>
                        <a:latin typeface="Cambria Math" panose="02040503050406030204" pitchFamily="18" charset="0"/>
                      </a:rPr>
                      <m:t>max</m:t>
                    </m:r>
                    <m:r>
                      <a:rPr lang="en-US" altLang="zh-CN" sz="2000" i="1" dirty="0">
                        <a:solidFill>
                          <a:srgbClr val="000000"/>
                        </a:solidFill>
                        <a:latin typeface="Cambria Math" panose="02040503050406030204" pitchFamily="18" charset="0"/>
                      </a:rPr>
                      <m:t>⁡(</m:t>
                    </m:r>
                    <m:func>
                      <m:funcPr>
                        <m:ctrlPr>
                          <a:rPr lang="en-US" altLang="zh-CN" sz="2000" i="1" dirty="0">
                            <a:solidFill>
                              <a:srgbClr val="000000"/>
                            </a:solidFill>
                            <a:latin typeface="Cambria Math" panose="02040503050406030204" pitchFamily="18" charset="0"/>
                          </a:rPr>
                        </m:ctrlPr>
                      </m:funcPr>
                      <m:fName>
                        <m:r>
                          <m:rPr>
                            <m:sty m:val="p"/>
                          </m:rPr>
                          <a:rPr lang="en-US" altLang="zh-CN" sz="2000" dirty="0">
                            <a:solidFill>
                              <a:srgbClr val="000000"/>
                            </a:solidFill>
                            <a:latin typeface="Cambria Math" panose="02040503050406030204" pitchFamily="18" charset="0"/>
                          </a:rPr>
                          <m:t>min</m:t>
                        </m:r>
                      </m:fName>
                      <m:e>
                        <m:d>
                          <m:dPr>
                            <m:ctrlPr>
                              <a:rPr lang="en-US" altLang="zh-CN" sz="2000" i="1" dirty="0">
                                <a:solidFill>
                                  <a:srgbClr val="000000"/>
                                </a:solidFill>
                                <a:latin typeface="Cambria Math" panose="02040503050406030204" pitchFamily="18" charset="0"/>
                              </a:rPr>
                            </m:ctrlPr>
                          </m:dPr>
                          <m:e>
                            <m:sSub>
                              <m:sSubPr>
                                <m:ctrlPr>
                                  <a:rPr lang="en-US" altLang="zh-CN" sz="2000" i="1" dirty="0">
                                    <a:solidFill>
                                      <a:srgbClr val="000000"/>
                                    </a:solidFill>
                                    <a:latin typeface="Cambria Math" panose="02040503050406030204" pitchFamily="18" charset="0"/>
                                  </a:rPr>
                                </m:ctrlPr>
                              </m:sSubPr>
                              <m:e>
                                <m:r>
                                  <a:rPr lang="en-US" altLang="zh-CN" sz="2000" i="1" dirty="0">
                                    <a:solidFill>
                                      <a:srgbClr val="000000"/>
                                    </a:solidFill>
                                    <a:latin typeface="Cambria Math" panose="02040503050406030204" pitchFamily="18" charset="0"/>
                                  </a:rPr>
                                  <m:t>𝑑</m:t>
                                </m:r>
                              </m:e>
                              <m:sub>
                                <m:r>
                                  <a:rPr lang="en-US" altLang="zh-CN" sz="2000" i="1" dirty="0">
                                    <a:solidFill>
                                      <a:srgbClr val="000000"/>
                                    </a:solidFill>
                                    <a:latin typeface="Cambria Math" panose="02040503050406030204" pitchFamily="18" charset="0"/>
                                  </a:rPr>
                                  <m:t>𝑖𝑗</m:t>
                                </m:r>
                              </m:sub>
                            </m:sSub>
                          </m:e>
                        </m:d>
                      </m:e>
                    </m:func>
                    <m:r>
                      <a:rPr lang="en-US" altLang="zh-CN" sz="2000" dirty="0">
                        <a:solidFill>
                          <a:srgbClr val="000000"/>
                        </a:solidFill>
                        <a:latin typeface="Cambria Math" panose="02040503050406030204" pitchFamily="18" charset="0"/>
                      </a:rPr>
                      <m:t>)</m:t>
                    </m:r>
                  </m:oMath>
                </a14:m>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900"/>
                  </a:spcBef>
                  <a:buClr>
                    <a:srgbClr val="3333CC"/>
                  </a:buClr>
                  <a:buSzPct val="60000"/>
                  <a:buFont typeface="Wingdings" panose="05000000000000000000" pitchFamily="2" charset="2"/>
                  <a:buChar char="n"/>
                </a:pPr>
                <a:endParaRPr lang="zh-CN" altLang="en-US" dirty="0">
                  <a:solidFill>
                    <a:srgbClr val="000000"/>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Choice>
        <mc:Fallback xmlns="">
          <p:sp>
            <p:nvSpPr>
              <p:cNvPr id="5" name="矩形 4">
                <a:extLst>
                  <a:ext uri="{FF2B5EF4-FFF2-40B4-BE49-F238E27FC236}">
                    <a16:creationId xmlns:a16="http://schemas.microsoft.com/office/drawing/2014/main" id="{1820961B-DD27-4CAE-B1A5-1CFE053E16DC}"/>
                  </a:ext>
                </a:extLst>
              </p:cNvPr>
              <p:cNvSpPr>
                <a:spLocks noRot="1" noChangeAspect="1" noMove="1" noResize="1" noEditPoints="1" noAdjustHandles="1" noChangeArrowheads="1" noChangeShapeType="1" noTextEdit="1"/>
              </p:cNvSpPr>
              <p:nvPr/>
            </p:nvSpPr>
            <p:spPr bwMode="auto">
              <a:xfrm>
                <a:off x="285750" y="754064"/>
                <a:ext cx="8496300" cy="5637211"/>
              </a:xfrm>
              <a:prstGeom prst="rect">
                <a:avLst/>
              </a:prstGeom>
              <a:blipFill>
                <a:blip r:embed="rId2"/>
                <a:stretch>
                  <a:fillRect/>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CC0EB6C-6443-4D14-AF2C-9834D34972A3}"/>
              </a:ext>
            </a:extLst>
          </p:cNvPr>
          <p:cNvPicPr>
            <a:picLocks noChangeAspect="1"/>
          </p:cNvPicPr>
          <p:nvPr/>
        </p:nvPicPr>
        <p:blipFill>
          <a:blip r:embed="rId3"/>
          <a:stretch>
            <a:fillRect/>
          </a:stretch>
        </p:blipFill>
        <p:spPr>
          <a:xfrm>
            <a:off x="2020286" y="4198784"/>
            <a:ext cx="5272806" cy="2342694"/>
          </a:xfrm>
          <a:prstGeom prst="rect">
            <a:avLst/>
          </a:prstGeom>
        </p:spPr>
      </p:pic>
    </p:spTree>
    <p:extLst>
      <p:ext uri="{BB962C8B-B14F-4D97-AF65-F5344CB8AC3E}">
        <p14:creationId xmlns:p14="http://schemas.microsoft.com/office/powerpoint/2010/main" val="174898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143543A-10C1-4717-98C8-BE3ED661FC2E}"/>
              </a:ext>
            </a:extLst>
          </p:cNvPr>
          <p:cNvPicPr>
            <a:picLocks noChangeAspect="1"/>
          </p:cNvPicPr>
          <p:nvPr/>
        </p:nvPicPr>
        <p:blipFill>
          <a:blip r:embed="rId2"/>
          <a:stretch>
            <a:fillRect/>
          </a:stretch>
        </p:blipFill>
        <p:spPr>
          <a:xfrm>
            <a:off x="396942" y="3883133"/>
            <a:ext cx="5272806" cy="2342694"/>
          </a:xfrm>
          <a:prstGeom prst="rect">
            <a:avLst/>
          </a:prstGeom>
        </p:spPr>
      </p:pic>
      <p:pic>
        <p:nvPicPr>
          <p:cNvPr id="5" name="图片 4">
            <a:extLst>
              <a:ext uri="{FF2B5EF4-FFF2-40B4-BE49-F238E27FC236}">
                <a16:creationId xmlns:a16="http://schemas.microsoft.com/office/drawing/2014/main" id="{76A0E4B0-2D0D-46C1-8ECE-5286424F3CE9}"/>
              </a:ext>
            </a:extLst>
          </p:cNvPr>
          <p:cNvPicPr>
            <a:picLocks noChangeAspect="1"/>
          </p:cNvPicPr>
          <p:nvPr/>
        </p:nvPicPr>
        <p:blipFill>
          <a:blip r:embed="rId3"/>
          <a:stretch>
            <a:fillRect/>
          </a:stretch>
        </p:blipFill>
        <p:spPr>
          <a:xfrm>
            <a:off x="580454" y="834097"/>
            <a:ext cx="4905783" cy="2698547"/>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4587B7F-25E7-40B6-A4E6-5EE4065ABE94}"/>
                  </a:ext>
                </a:extLst>
              </p:cNvPr>
              <p:cNvSpPr txBox="1"/>
              <p:nvPr/>
            </p:nvSpPr>
            <p:spPr>
              <a:xfrm>
                <a:off x="5591175" y="1353876"/>
                <a:ext cx="3301999" cy="4008854"/>
              </a:xfrm>
              <a:prstGeom prst="rect">
                <a:avLst/>
              </a:prstGeom>
              <a:noFill/>
            </p:spPr>
            <p:txBody>
              <a:bodyPr wrap="square" rtlCol="0">
                <a:spAutoFit/>
              </a:bodyPr>
              <a:lstStyle/>
              <a:p>
                <a:pPr marL="285750" indent="-285750">
                  <a:lnSpc>
                    <a:spcPct val="150000"/>
                  </a:lnSpc>
                  <a:spcBef>
                    <a:spcPts val="600"/>
                  </a:spcBef>
                  <a:buFont typeface="Arial" panose="020B0604020202020204" pitchFamily="34" charset="0"/>
                  <a:buChar char="•"/>
                </a:pPr>
                <a:r>
                  <a:rPr lang="zh-CN" altLang="en-US" dirty="0"/>
                  <a:t>第一条约束表示最多选择</a:t>
                </a:r>
                <a:r>
                  <a:rPr lang="en-US" altLang="zh-CN" dirty="0"/>
                  <a:t>p</a:t>
                </a:r>
                <a:r>
                  <a:rPr lang="zh-CN" altLang="en-US" dirty="0"/>
                  <a:t>个中心；</a:t>
                </a:r>
                <a:endParaRPr lang="en-US" altLang="zh-CN" dirty="0"/>
              </a:p>
              <a:p>
                <a:pPr marL="285750" indent="-285750">
                  <a:lnSpc>
                    <a:spcPct val="150000"/>
                  </a:lnSpc>
                  <a:spcBef>
                    <a:spcPts val="600"/>
                  </a:spcBef>
                  <a:buFont typeface="Arial" panose="020B0604020202020204" pitchFamily="34" charset="0"/>
                  <a:buChar char="•"/>
                </a:pPr>
                <a:r>
                  <a:rPr lang="zh-CN" altLang="en-US" dirty="0"/>
                  <a:t>第二条约束表示每个节点有且仅有一个中心服务；</a:t>
                </a:r>
                <a:endParaRPr lang="en-US" altLang="zh-CN" dirty="0"/>
              </a:p>
              <a:p>
                <a:pPr marL="285750" indent="-285750">
                  <a:lnSpc>
                    <a:spcPct val="150000"/>
                  </a:lnSpc>
                  <a:spcBef>
                    <a:spcPts val="600"/>
                  </a:spcBef>
                  <a:buFont typeface="Arial" panose="020B0604020202020204" pitchFamily="34" charset="0"/>
                  <a:buChar char="•"/>
                </a:pPr>
                <a:r>
                  <a:rPr lang="zh-CN" altLang="en-US" dirty="0"/>
                  <a:t>第三条约束表示只有被选择的中心才能为节点服务；</a:t>
                </a:r>
                <a:endParaRPr lang="en-US" altLang="zh-CN" dirty="0"/>
              </a:p>
              <a:p>
                <a:pPr marL="285750" indent="-285750">
                  <a:lnSpc>
                    <a:spcPct val="150000"/>
                  </a:lnSpc>
                  <a:spcBef>
                    <a:spcPts val="600"/>
                  </a:spcBef>
                  <a:buFont typeface="Arial" panose="020B0604020202020204" pitchFamily="34" charset="0"/>
                  <a:buChar char="•"/>
                </a:pPr>
                <a:r>
                  <a:rPr lang="zh-CN" altLang="en-US" dirty="0"/>
                  <a:t>第四条约束表示覆盖半径</a:t>
                </a:r>
                <a14:m>
                  <m:oMath xmlns:m="http://schemas.openxmlformats.org/officeDocument/2006/math">
                    <m:r>
                      <a:rPr lang="en-US" altLang="zh-CN" i="1" dirty="0" smtClean="0">
                        <a:latin typeface="Cambria Math" panose="02040503050406030204" pitchFamily="18" charset="0"/>
                      </a:rPr>
                      <m:t>𝑟</m:t>
                    </m:r>
                  </m:oMath>
                </a14:m>
                <a:r>
                  <a:rPr lang="zh-CN" altLang="en-US" dirty="0"/>
                  <a:t>不小于从任一节点到其服务中心的距离。</a:t>
                </a:r>
              </a:p>
            </p:txBody>
          </p:sp>
        </mc:Choice>
        <mc:Fallback xmlns="">
          <p:sp>
            <p:nvSpPr>
              <p:cNvPr id="7" name="文本框 6">
                <a:extLst>
                  <a:ext uri="{FF2B5EF4-FFF2-40B4-BE49-F238E27FC236}">
                    <a16:creationId xmlns:a16="http://schemas.microsoft.com/office/drawing/2014/main" id="{34587B7F-25E7-40B6-A4E6-5EE4065ABE94}"/>
                  </a:ext>
                </a:extLst>
              </p:cNvPr>
              <p:cNvSpPr txBox="1">
                <a:spLocks noRot="1" noChangeAspect="1" noMove="1" noResize="1" noEditPoints="1" noAdjustHandles="1" noChangeArrowheads="1" noChangeShapeType="1" noTextEdit="1"/>
              </p:cNvSpPr>
              <p:nvPr/>
            </p:nvSpPr>
            <p:spPr>
              <a:xfrm>
                <a:off x="5591175" y="1353876"/>
                <a:ext cx="3301999" cy="4008854"/>
              </a:xfrm>
              <a:prstGeom prst="rect">
                <a:avLst/>
              </a:prstGeom>
              <a:blipFill>
                <a:blip r:embed="rId4"/>
                <a:stretch>
                  <a:fillRect l="-1107" b="-10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5618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7CE66-3DEE-454C-B706-E6F00B61F340}"/>
              </a:ext>
            </a:extLst>
          </p:cNvPr>
          <p:cNvSpPr>
            <a:spLocks noGrp="1"/>
          </p:cNvSpPr>
          <p:nvPr>
            <p:ph type="title"/>
          </p:nvPr>
        </p:nvSpPr>
        <p:spPr/>
        <p:txBody>
          <a:bodyPr/>
          <a:lstStyle/>
          <a:p>
            <a:r>
              <a:rPr lang="zh-CN" altLang="en-US" dirty="0"/>
              <a:t>优化转判定</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3E5B4-0239-45C2-AA4F-9536586AD0A4}"/>
                  </a:ext>
                </a:extLst>
              </p:cNvPr>
              <p:cNvSpPr/>
              <p:nvPr/>
            </p:nvSpPr>
            <p:spPr bwMode="auto">
              <a:xfrm>
                <a:off x="597875" y="3754628"/>
                <a:ext cx="7789985" cy="2872544"/>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30000"/>
                  </a:lnSpc>
                  <a:spcBef>
                    <a:spcPct val="0"/>
                  </a:spcBef>
                  <a:spcAft>
                    <a:spcPct val="0"/>
                  </a:spcAft>
                  <a:buClrTx/>
                  <a:buSzTx/>
                  <a:buFont typeface="Arial" panose="020B0604020202020204" pitchFamily="34" charset="0"/>
                  <a:buNone/>
                </a:pPr>
                <a:r>
                  <a:rPr kumimoji="0" lang="zh-CN" altLang="en-US" sz="2000" b="1" i="0" u="none" strike="noStrike" cap="none" normalizeH="0" baseline="0" dirty="0">
                    <a:ln>
                      <a:noFill/>
                    </a:ln>
                    <a:solidFill>
                      <a:schemeClr val="tx1"/>
                    </a:solidFill>
                    <a:effectLst/>
                    <a:latin typeface="+mn-ea"/>
                    <a:ea typeface="+mn-ea"/>
                  </a:rPr>
                  <a:t>优化版本</a:t>
                </a:r>
                <a:r>
                  <a:rPr kumimoji="0"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0" fontAlgn="base" latinLnBrk="0" hangingPunct="0">
                  <a:lnSpc>
                    <a:spcPct val="130000"/>
                  </a:lnSpc>
                  <a:spcBef>
                    <a:spcPct val="0"/>
                  </a:spcBef>
                  <a:spcAft>
                    <a:spcPct val="0"/>
                  </a:spcAft>
                  <a:buClrTx/>
                  <a:buSzTx/>
                  <a:buFont typeface="Arial" panose="020B0604020202020204" pitchFamily="34" charset="0"/>
                  <a:buNone/>
                </a:pPr>
                <a:r>
                  <a:rPr lang="en-US" altLang="zh-CN" sz="2000" dirty="0"/>
                  <a:t>	</a:t>
                </a:r>
                <a:r>
                  <a:rPr lang="zh-CN" altLang="en-US" sz="2000" dirty="0">
                    <a:latin typeface="+mn-ea"/>
                    <a:ea typeface="+mn-ea"/>
                  </a:rPr>
                  <a:t>最小化最大的距离；</a:t>
                </a:r>
                <a:endParaRPr lang="en-US" altLang="zh-CN" sz="2000" dirty="0">
                  <a:latin typeface="+mn-ea"/>
                  <a:ea typeface="+mn-ea"/>
                </a:endParaRPr>
              </a:p>
              <a:p>
                <a:pPr marL="0" marR="0" indent="0" algn="l" defTabSz="914400" rtl="0" eaLnBrk="0" fontAlgn="base" latinLnBrk="0" hangingPunct="0">
                  <a:lnSpc>
                    <a:spcPct val="130000"/>
                  </a:lnSpc>
                  <a:spcBef>
                    <a:spcPct val="0"/>
                  </a:spcBef>
                  <a:spcAft>
                    <a:spcPct val="0"/>
                  </a:spcAft>
                  <a:buClrTx/>
                  <a:buSzTx/>
                  <a:buFont typeface="Arial" panose="020B0604020202020204" pitchFamily="34" charset="0"/>
                  <a:buNone/>
                </a:pPr>
                <a:r>
                  <a:rPr kumimoji="0" lang="zh-CN" altLang="en-US" sz="2000" b="1" i="0" u="none" strike="noStrike" cap="none" normalizeH="0" baseline="0" dirty="0">
                    <a:ln>
                      <a:noFill/>
                    </a:ln>
                    <a:solidFill>
                      <a:schemeClr val="tx1"/>
                    </a:solidFill>
                    <a:effectLst/>
                    <a:latin typeface="+mn-ea"/>
                    <a:ea typeface="+mn-ea"/>
                  </a:rPr>
                  <a:t>判定版本</a:t>
                </a:r>
                <a:r>
                  <a:rPr kumimoji="0"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0" fontAlgn="base" latinLnBrk="0" hangingPunct="0">
                  <a:lnSpc>
                    <a:spcPct val="130000"/>
                  </a:lnSpc>
                  <a:spcBef>
                    <a:spcPct val="0"/>
                  </a:spcBef>
                  <a:spcAft>
                    <a:spcPct val="0"/>
                  </a:spcAft>
                  <a:buClrTx/>
                  <a:buSzTx/>
                  <a:buFont typeface="Arial" panose="020B0604020202020204" pitchFamily="34" charset="0"/>
                  <a:buNone/>
                </a:pPr>
                <a:r>
                  <a:rPr lang="en-US" altLang="zh-CN" sz="2000" dirty="0"/>
                  <a:t>	</a:t>
                </a:r>
                <a:r>
                  <a:rPr lang="zh-CN" altLang="en-US" sz="2000" dirty="0">
                    <a:latin typeface="+mn-ea"/>
                    <a:ea typeface="+mn-ea"/>
                  </a:rPr>
                  <a:t>将所有距离按序排列</a:t>
                </a:r>
                <a14:m>
                  <m:oMath xmlns:m="http://schemas.openxmlformats.org/officeDocument/2006/math">
                    <m:r>
                      <a:rPr lang="en-US" altLang="zh-CN" sz="2000" b="0" i="1" smtClean="0">
                        <a:latin typeface="Cambria Math" panose="02040503050406030204" pitchFamily="18" charset="0"/>
                        <a:ea typeface="+mn-ea"/>
                      </a:rPr>
                      <m:t>𝑅</m:t>
                    </m:r>
                    <m:r>
                      <a:rPr lang="en-US" altLang="zh-CN" sz="2000" b="0" i="1" smtClean="0">
                        <a:latin typeface="Cambria Math" panose="02040503050406030204" pitchFamily="18" charset="0"/>
                        <a:ea typeface="+mn-ea"/>
                      </a:rPr>
                      <m:t>={</m:t>
                    </m:r>
                    <m:sSub>
                      <m:sSubPr>
                        <m:ctrlPr>
                          <a:rPr lang="en-US" altLang="zh-CN" sz="2000" b="0" i="1" smtClean="0">
                            <a:latin typeface="Cambria Math" panose="02040503050406030204" pitchFamily="18" charset="0"/>
                            <a:ea typeface="+mn-ea"/>
                          </a:rPr>
                        </m:ctrlPr>
                      </m:sSubPr>
                      <m:e>
                        <m:r>
                          <a:rPr lang="en-US" altLang="zh-CN" sz="2000" b="0" i="1" smtClean="0">
                            <a:latin typeface="Cambria Math" panose="02040503050406030204" pitchFamily="18" charset="0"/>
                            <a:ea typeface="+mn-ea"/>
                          </a:rPr>
                          <m:t>𝑟</m:t>
                        </m:r>
                      </m:e>
                      <m:sub>
                        <m:r>
                          <a:rPr lang="en-US" altLang="zh-CN" sz="2000" b="0" i="1" smtClean="0">
                            <a:latin typeface="Cambria Math" panose="02040503050406030204" pitchFamily="18" charset="0"/>
                            <a:ea typeface="+mn-ea"/>
                          </a:rPr>
                          <m:t>1</m:t>
                        </m:r>
                      </m:sub>
                    </m:sSub>
                    <m:r>
                      <a:rPr lang="en-US" altLang="zh-CN" sz="2000" b="0" i="1" smtClean="0">
                        <a:latin typeface="Cambria Math" panose="02040503050406030204" pitchFamily="18" charset="0"/>
                        <a:ea typeface="+mn-ea"/>
                      </a:rPr>
                      <m:t>,</m:t>
                    </m:r>
                    <m:sSub>
                      <m:sSubPr>
                        <m:ctrlPr>
                          <a:rPr lang="en-US" altLang="zh-CN" sz="2000" b="0" i="1" smtClean="0">
                            <a:latin typeface="Cambria Math" panose="02040503050406030204" pitchFamily="18" charset="0"/>
                            <a:ea typeface="+mn-ea"/>
                          </a:rPr>
                        </m:ctrlPr>
                      </m:sSubPr>
                      <m:e>
                        <m:r>
                          <a:rPr lang="en-US" altLang="zh-CN" sz="2000" b="0" i="1" smtClean="0">
                            <a:latin typeface="Cambria Math" panose="02040503050406030204" pitchFamily="18" charset="0"/>
                            <a:ea typeface="+mn-ea"/>
                          </a:rPr>
                          <m:t>𝑟</m:t>
                        </m:r>
                      </m:e>
                      <m:sub>
                        <m:r>
                          <a:rPr lang="en-US" altLang="zh-CN" sz="2000" b="0" i="1" smtClean="0">
                            <a:latin typeface="Cambria Math" panose="02040503050406030204" pitchFamily="18" charset="0"/>
                            <a:ea typeface="+mn-ea"/>
                          </a:rPr>
                          <m:t>2</m:t>
                        </m:r>
                      </m:sub>
                    </m:sSub>
                    <m:r>
                      <a:rPr lang="en-US" altLang="zh-CN" sz="2000" b="0" i="1" smtClean="0">
                        <a:latin typeface="Cambria Math" panose="02040503050406030204" pitchFamily="18" charset="0"/>
                        <a:ea typeface="+mn-ea"/>
                      </a:rPr>
                      <m:t>,…,</m:t>
                    </m:r>
                    <m:sSub>
                      <m:sSubPr>
                        <m:ctrlPr>
                          <a:rPr lang="en-US" altLang="zh-CN" sz="2000" b="0" i="1" smtClean="0">
                            <a:latin typeface="Cambria Math" panose="02040503050406030204" pitchFamily="18" charset="0"/>
                            <a:ea typeface="+mn-ea"/>
                          </a:rPr>
                        </m:ctrlPr>
                      </m:sSubPr>
                      <m:e>
                        <m:r>
                          <a:rPr lang="en-US" altLang="zh-CN" sz="2000" b="0" i="1" smtClean="0">
                            <a:latin typeface="Cambria Math" panose="02040503050406030204" pitchFamily="18" charset="0"/>
                            <a:ea typeface="+mn-ea"/>
                          </a:rPr>
                          <m:t>𝑟</m:t>
                        </m:r>
                      </m:e>
                      <m:sub>
                        <m:r>
                          <a:rPr lang="en-US" altLang="zh-CN" sz="2000" b="0" i="1" smtClean="0">
                            <a:latin typeface="Cambria Math" panose="02040503050406030204" pitchFamily="18" charset="0"/>
                            <a:ea typeface="+mn-ea"/>
                          </a:rPr>
                          <m:t>𝑘</m:t>
                        </m:r>
                      </m:sub>
                    </m:sSub>
                  </m:oMath>
                </a14:m>
                <a:r>
                  <a:rPr lang="en-US" altLang="zh-CN" sz="2000" b="0" dirty="0">
                    <a:latin typeface="+mn-ea"/>
                    <a:ea typeface="+mn-ea"/>
                  </a:rPr>
                  <a:t>}</a:t>
                </a:r>
                <a:r>
                  <a:rPr lang="zh-CN" altLang="en-US" sz="2000" b="0" dirty="0">
                    <a:latin typeface="+mn-ea"/>
                    <a:ea typeface="+mn-ea"/>
                  </a:rPr>
                  <a:t>，判断当最大距离为</a:t>
                </a:r>
                <a14:m>
                  <m:oMath xmlns:m="http://schemas.openxmlformats.org/officeDocument/2006/math">
                    <m:sSub>
                      <m:sSubPr>
                        <m:ctrlPr>
                          <a:rPr lang="en-US" altLang="zh-CN" sz="2000" b="0" i="1" smtClean="0">
                            <a:latin typeface="Cambria Math" panose="02040503050406030204" pitchFamily="18" charset="0"/>
                            <a:ea typeface="+mn-ea"/>
                          </a:rPr>
                        </m:ctrlPr>
                      </m:sSubPr>
                      <m:e>
                        <m:r>
                          <a:rPr lang="en-US" altLang="zh-CN" sz="2000" b="0" i="1" smtClean="0">
                            <a:latin typeface="Cambria Math" panose="02040503050406030204" pitchFamily="18" charset="0"/>
                            <a:ea typeface="+mn-ea"/>
                          </a:rPr>
                          <m:t>𝑟</m:t>
                        </m:r>
                      </m:e>
                      <m:sub>
                        <m:r>
                          <a:rPr lang="en-US" altLang="zh-CN" sz="2000" b="0" i="1" smtClean="0">
                            <a:latin typeface="Cambria Math" panose="02040503050406030204" pitchFamily="18" charset="0"/>
                            <a:ea typeface="+mn-ea"/>
                          </a:rPr>
                          <m:t>𝑞</m:t>
                        </m:r>
                      </m:sub>
                    </m:sSub>
                    <m:r>
                      <a:rPr lang="zh-CN" altLang="en-US" sz="2000" i="1">
                        <a:latin typeface="Cambria Math" panose="02040503050406030204" pitchFamily="18" charset="0"/>
                        <a:ea typeface="+mn-ea"/>
                      </a:rPr>
                      <m:t>时</m:t>
                    </m:r>
                    <m:r>
                      <a:rPr lang="zh-CN" altLang="en-US" sz="2000" i="1" smtClean="0">
                        <a:latin typeface="Cambria Math" panose="02040503050406030204" pitchFamily="18" charset="0"/>
                        <a:ea typeface="+mn-ea"/>
                      </a:rPr>
                      <m:t>，</m:t>
                    </m:r>
                  </m:oMath>
                </a14:m>
                <a:r>
                  <a:rPr lang="zh-CN" altLang="en-US" sz="2000" b="0" dirty="0">
                    <a:latin typeface="+mn-ea"/>
                    <a:ea typeface="+mn-ea"/>
                  </a:rPr>
                  <a:t>是否存在</a:t>
                </a:r>
                <a14:m>
                  <m:oMath xmlns:m="http://schemas.openxmlformats.org/officeDocument/2006/math">
                    <m:r>
                      <a:rPr lang="en-US" altLang="zh-CN" sz="2000" b="0" i="1" dirty="0" smtClean="0">
                        <a:latin typeface="Cambria Math" panose="02040503050406030204" pitchFamily="18" charset="0"/>
                        <a:ea typeface="+mn-ea"/>
                      </a:rPr>
                      <m:t>𝑝</m:t>
                    </m:r>
                  </m:oMath>
                </a14:m>
                <a:r>
                  <a:rPr lang="zh-CN" altLang="en-US" sz="2000" b="0" dirty="0">
                    <a:latin typeface="+mn-ea"/>
                    <a:ea typeface="+mn-ea"/>
                  </a:rPr>
                  <a:t>个中心，使得所有的节点被合法分配</a:t>
                </a:r>
                <a:r>
                  <a:rPr lang="zh-CN" altLang="en-US" sz="2000" b="0" dirty="0">
                    <a:latin typeface="微软雅黑" panose="020B0503020204020204" pitchFamily="34" charset="-122"/>
                    <a:ea typeface="微软雅黑" panose="020B0503020204020204" pitchFamily="34" charset="-122"/>
                  </a:rPr>
                  <a:t>。</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a:lnSpc>
                    <a:spcPct val="130000"/>
                  </a:lnSpc>
                  <a:spcBef>
                    <a:spcPts val="600"/>
                  </a:spcBef>
                </a:pPr>
                <a:r>
                  <a:rPr lang="zh-CN" altLang="en-US" dirty="0"/>
                  <a:t>注：通过一系列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𝑞</m:t>
                        </m:r>
                      </m:sub>
                    </m:sSub>
                  </m:oMath>
                </a14:m>
                <a:r>
                  <a:rPr kumimoji="0" lang="zh-CN" altLang="en-US" b="0" i="0" u="none" strike="noStrike" cap="none" normalizeH="0" baseline="0" dirty="0">
                    <a:ln>
                      <a:noFill/>
                    </a:ln>
                    <a:solidFill>
                      <a:schemeClr val="tx1"/>
                    </a:solidFill>
                    <a:effectLst/>
                  </a:rPr>
                  <a:t>值逐渐减小的</a:t>
                </a:r>
                <a:r>
                  <a:rPr lang="en-US" altLang="zh-CN" dirty="0"/>
                  <a:t>p-center</a:t>
                </a:r>
                <a:r>
                  <a:rPr lang="zh-CN" altLang="en-US" dirty="0"/>
                  <a:t>判定版本，可以求解</a:t>
                </a:r>
                <a:r>
                  <a:rPr lang="en-US" altLang="zh-CN" dirty="0"/>
                  <a:t>p-center</a:t>
                </a:r>
                <a:r>
                  <a:rPr lang="zh-CN" altLang="en-US" dirty="0"/>
                  <a:t>的优化版本，因此它们是相互等价的。</a:t>
                </a:r>
                <a:endParaRPr kumimoji="0" lang="zh-CN" altLang="en-US" b="0" i="0" u="none" strike="noStrike" cap="none" normalizeH="0" baseline="0" dirty="0">
                  <a:ln>
                    <a:noFill/>
                  </a:ln>
                  <a:solidFill>
                    <a:schemeClr val="tx1"/>
                  </a:solidFill>
                  <a:effectLst/>
                </a:endParaRPr>
              </a:p>
            </p:txBody>
          </p:sp>
        </mc:Choice>
        <mc:Fallback xmlns="">
          <p:sp>
            <p:nvSpPr>
              <p:cNvPr id="5" name="矩形 4">
                <a:extLst>
                  <a:ext uri="{FF2B5EF4-FFF2-40B4-BE49-F238E27FC236}">
                    <a16:creationId xmlns:a16="http://schemas.microsoft.com/office/drawing/2014/main" id="{D263E5B4-0239-45C2-AA4F-9536586AD0A4}"/>
                  </a:ext>
                </a:extLst>
              </p:cNvPr>
              <p:cNvSpPr>
                <a:spLocks noRot="1" noChangeAspect="1" noMove="1" noResize="1" noEditPoints="1" noAdjustHandles="1" noChangeArrowheads="1" noChangeShapeType="1" noTextEdit="1"/>
              </p:cNvSpPr>
              <p:nvPr/>
            </p:nvSpPr>
            <p:spPr bwMode="auto">
              <a:xfrm>
                <a:off x="597875" y="3754628"/>
                <a:ext cx="7789985" cy="2872544"/>
              </a:xfrm>
              <a:prstGeom prst="rect">
                <a:avLst/>
              </a:prstGeom>
              <a:blipFill>
                <a:blip r:embed="rId2"/>
                <a:stretch>
                  <a:fillRect l="-703" r="-469" b="-3171"/>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
        <p:nvSpPr>
          <p:cNvPr id="7" name="椭圆 6">
            <a:extLst>
              <a:ext uri="{FF2B5EF4-FFF2-40B4-BE49-F238E27FC236}">
                <a16:creationId xmlns:a16="http://schemas.microsoft.com/office/drawing/2014/main" id="{7FCBA4D5-6031-4F5B-96E5-B9B68DD5963F}"/>
              </a:ext>
            </a:extLst>
          </p:cNvPr>
          <p:cNvSpPr/>
          <p:nvPr/>
        </p:nvSpPr>
        <p:spPr bwMode="auto">
          <a:xfrm>
            <a:off x="6049108" y="1011115"/>
            <a:ext cx="571500" cy="96716"/>
          </a:xfrm>
          <a:prstGeom prst="ellipse">
            <a:avLst/>
          </a:prstGeom>
          <a:noFill/>
          <a:ln w="9525" cap="flat" cmpd="sng" algn="ctr">
            <a:solidFill>
              <a:schemeClr val="accent1">
                <a:lumMod val="7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a:extLst>
              <a:ext uri="{FF2B5EF4-FFF2-40B4-BE49-F238E27FC236}">
                <a16:creationId xmlns:a16="http://schemas.microsoft.com/office/drawing/2014/main" id="{2A565867-C596-4302-AD59-10694632D0E5}"/>
              </a:ext>
            </a:extLst>
          </p:cNvPr>
          <p:cNvSpPr/>
          <p:nvPr/>
        </p:nvSpPr>
        <p:spPr bwMode="auto">
          <a:xfrm>
            <a:off x="6049108" y="1268158"/>
            <a:ext cx="754466" cy="96716"/>
          </a:xfrm>
          <a:prstGeom prst="ellipse">
            <a:avLst/>
          </a:prstGeom>
          <a:noFill/>
          <a:ln w="9525" cap="flat" cmpd="sng" algn="ctr">
            <a:solidFill>
              <a:schemeClr val="accent1">
                <a:lumMod val="7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椭圆 11">
            <a:extLst>
              <a:ext uri="{FF2B5EF4-FFF2-40B4-BE49-F238E27FC236}">
                <a16:creationId xmlns:a16="http://schemas.microsoft.com/office/drawing/2014/main" id="{C7D3DDDA-1C8B-4715-93F9-C158FFB8F103}"/>
              </a:ext>
            </a:extLst>
          </p:cNvPr>
          <p:cNvSpPr/>
          <p:nvPr/>
        </p:nvSpPr>
        <p:spPr bwMode="auto">
          <a:xfrm>
            <a:off x="3826325" y="2721483"/>
            <a:ext cx="666543" cy="96716"/>
          </a:xfrm>
          <a:prstGeom prst="ellipse">
            <a:avLst/>
          </a:prstGeom>
          <a:noFill/>
          <a:ln w="9525" cap="flat" cmpd="sng" algn="ctr">
            <a:solidFill>
              <a:schemeClr val="accent1">
                <a:lumMod val="7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椭圆 12">
            <a:extLst>
              <a:ext uri="{FF2B5EF4-FFF2-40B4-BE49-F238E27FC236}">
                <a16:creationId xmlns:a16="http://schemas.microsoft.com/office/drawing/2014/main" id="{CA40A6C2-DC01-4F49-8BEE-8BF8E040C927}"/>
              </a:ext>
            </a:extLst>
          </p:cNvPr>
          <p:cNvSpPr/>
          <p:nvPr/>
        </p:nvSpPr>
        <p:spPr bwMode="auto">
          <a:xfrm>
            <a:off x="3826326" y="2978526"/>
            <a:ext cx="571500" cy="96716"/>
          </a:xfrm>
          <a:prstGeom prst="ellipse">
            <a:avLst/>
          </a:prstGeom>
          <a:noFill/>
          <a:ln w="9525" cap="flat" cmpd="sng" algn="ctr">
            <a:solidFill>
              <a:schemeClr val="accent1">
                <a:lumMod val="7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9BD9A70-4793-44C7-B5DF-430EABD3015C}"/>
                  </a:ext>
                </a:extLst>
              </p:cNvPr>
              <p:cNvSpPr txBox="1"/>
              <p:nvPr/>
            </p:nvSpPr>
            <p:spPr>
              <a:xfrm>
                <a:off x="7241415" y="2554249"/>
                <a:ext cx="107433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350" i="1" dirty="0" smtClean="0">
                          <a:solidFill>
                            <a:srgbClr val="333300"/>
                          </a:solidFill>
                          <a:latin typeface="Cambria Math" panose="02040503050406030204" pitchFamily="18" charset="0"/>
                          <a:ea typeface="Cambria Math" panose="02040503050406030204" pitchFamily="18" charset="0"/>
                        </a:rPr>
                        <m:t>R</m:t>
                      </m:r>
                      <m:r>
                        <a:rPr lang="en-US" altLang="zh-CN" sz="1350" i="1" dirty="0">
                          <a:solidFill>
                            <a:srgbClr val="333300"/>
                          </a:solidFill>
                          <a:latin typeface="Cambria Math" panose="02040503050406030204" pitchFamily="18" charset="0"/>
                          <a:ea typeface="仿宋_GB2312" pitchFamily="49" charset="-122"/>
                        </a:rPr>
                        <m:t>→{3,2,1}</m:t>
                      </m:r>
                    </m:oMath>
                  </m:oMathPara>
                </a14:m>
                <a:endParaRPr lang="zh-CN" altLang="en-US" sz="1350" dirty="0"/>
              </a:p>
            </p:txBody>
          </p:sp>
        </mc:Choice>
        <mc:Fallback xmlns="">
          <p:sp>
            <p:nvSpPr>
              <p:cNvPr id="14" name="文本框 13">
                <a:extLst>
                  <a:ext uri="{FF2B5EF4-FFF2-40B4-BE49-F238E27FC236}">
                    <a16:creationId xmlns:a16="http://schemas.microsoft.com/office/drawing/2014/main" id="{39BD9A70-4793-44C7-B5DF-430EABD3015C}"/>
                  </a:ext>
                </a:extLst>
              </p:cNvPr>
              <p:cNvSpPr txBox="1">
                <a:spLocks noRot="1" noChangeAspect="1" noMove="1" noResize="1" noEditPoints="1" noAdjustHandles="1" noChangeArrowheads="1" noChangeShapeType="1" noTextEdit="1"/>
              </p:cNvSpPr>
              <p:nvPr/>
            </p:nvSpPr>
            <p:spPr>
              <a:xfrm>
                <a:off x="7241415" y="2554249"/>
                <a:ext cx="1074333" cy="300082"/>
              </a:xfrm>
              <a:prstGeom prst="rect">
                <a:avLst/>
              </a:prstGeom>
              <a:blipFill>
                <a:blip r:embed="rId3"/>
                <a:stretch>
                  <a:fillRect b="-102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AA4EF84-3FA0-4545-9F06-86C8385C34C5}"/>
                  </a:ext>
                </a:extLst>
              </p:cNvPr>
              <p:cNvSpPr txBox="1"/>
              <p:nvPr/>
            </p:nvSpPr>
            <p:spPr>
              <a:xfrm>
                <a:off x="7289351" y="1408255"/>
                <a:ext cx="457689" cy="300082"/>
              </a:xfrm>
              <a:prstGeom prst="rect">
                <a:avLst/>
              </a:prstGeom>
              <a:noFill/>
            </p:spPr>
            <p:txBody>
              <a:bodyPr wrap="none" rtlCol="0">
                <a:spAutoFit/>
              </a:bodyPr>
              <a:lstStyle/>
              <a:p>
                <a14:m>
                  <m:oMath xmlns:m="http://schemas.openxmlformats.org/officeDocument/2006/math">
                    <m:r>
                      <a:rPr lang="en-US" altLang="zh-CN" sz="1350" i="1" dirty="0">
                        <a:latin typeface="Cambria Math" panose="02040503050406030204" pitchFamily="18" charset="0"/>
                      </a:rPr>
                      <m:t>𝑝</m:t>
                    </m:r>
                  </m:oMath>
                </a14:m>
                <a:r>
                  <a:rPr lang="en-US" altLang="zh-CN" sz="1350" dirty="0"/>
                  <a:t>=2</a:t>
                </a:r>
                <a:endParaRPr lang="zh-CN" altLang="en-US" sz="1350" dirty="0"/>
              </a:p>
            </p:txBody>
          </p:sp>
        </mc:Choice>
        <mc:Fallback xmlns="">
          <p:sp>
            <p:nvSpPr>
              <p:cNvPr id="15" name="文本框 14">
                <a:extLst>
                  <a:ext uri="{FF2B5EF4-FFF2-40B4-BE49-F238E27FC236}">
                    <a16:creationId xmlns:a16="http://schemas.microsoft.com/office/drawing/2014/main" id="{9AA4EF84-3FA0-4545-9F06-86C8385C34C5}"/>
                  </a:ext>
                </a:extLst>
              </p:cNvPr>
              <p:cNvSpPr txBox="1">
                <a:spLocks noRot="1" noChangeAspect="1" noMove="1" noResize="1" noEditPoints="1" noAdjustHandles="1" noChangeArrowheads="1" noChangeShapeType="1" noTextEdit="1"/>
              </p:cNvSpPr>
              <p:nvPr/>
            </p:nvSpPr>
            <p:spPr>
              <a:xfrm>
                <a:off x="7289351" y="1408255"/>
                <a:ext cx="457689" cy="300082"/>
              </a:xfrm>
              <a:prstGeom prst="rect">
                <a:avLst/>
              </a:prstGeom>
              <a:blipFill>
                <a:blip r:embed="rId4"/>
                <a:stretch>
                  <a:fillRect t="-2041" r="-6667" b="-2040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C5ECE0F-4000-4D09-A4F9-202047E2BDCD}"/>
              </a:ext>
            </a:extLst>
          </p:cNvPr>
          <p:cNvPicPr>
            <a:picLocks noChangeAspect="1"/>
          </p:cNvPicPr>
          <p:nvPr/>
        </p:nvPicPr>
        <p:blipFill>
          <a:blip r:embed="rId5"/>
          <a:stretch>
            <a:fillRect/>
          </a:stretch>
        </p:blipFill>
        <p:spPr>
          <a:xfrm>
            <a:off x="1865377" y="699013"/>
            <a:ext cx="4938198" cy="3091902"/>
          </a:xfrm>
          <a:prstGeom prst="rect">
            <a:avLst/>
          </a:prstGeom>
        </p:spPr>
      </p:pic>
    </p:spTree>
    <p:extLst>
      <p:ext uri="{BB962C8B-B14F-4D97-AF65-F5344CB8AC3E}">
        <p14:creationId xmlns:p14="http://schemas.microsoft.com/office/powerpoint/2010/main" val="2492111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9908C-566C-4601-AAB9-43BEA6E4F523}"/>
              </a:ext>
            </a:extLst>
          </p:cNvPr>
          <p:cNvSpPr>
            <a:spLocks noGrp="1"/>
          </p:cNvSpPr>
          <p:nvPr>
            <p:ph type="title"/>
          </p:nvPr>
        </p:nvSpPr>
        <p:spPr/>
        <p:txBody>
          <a:bodyPr/>
          <a:lstStyle/>
          <a:p>
            <a:r>
              <a:rPr lang="zh-CN" altLang="en-US" dirty="0"/>
              <a:t>问题转化</a:t>
            </a:r>
          </a:p>
        </p:txBody>
      </p:sp>
      <p:sp>
        <p:nvSpPr>
          <p:cNvPr id="7" name="矩形 6">
            <a:extLst>
              <a:ext uri="{FF2B5EF4-FFF2-40B4-BE49-F238E27FC236}">
                <a16:creationId xmlns:a16="http://schemas.microsoft.com/office/drawing/2014/main" id="{4EA61FF1-80D9-4E7D-92B9-B824CB6D4FE8}"/>
              </a:ext>
            </a:extLst>
          </p:cNvPr>
          <p:cNvSpPr/>
          <p:nvPr/>
        </p:nvSpPr>
        <p:spPr bwMode="auto">
          <a:xfrm>
            <a:off x="346605" y="3865543"/>
            <a:ext cx="5034288" cy="91440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50000"/>
              </a:lnSpc>
              <a:spcBef>
                <a:spcPts val="60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9FD9733-E603-45C0-8036-325F1BC94280}"/>
                  </a:ext>
                </a:extLst>
              </p:cNvPr>
              <p:cNvSpPr/>
              <p:nvPr/>
            </p:nvSpPr>
            <p:spPr bwMode="auto">
              <a:xfrm>
                <a:off x="525017" y="885825"/>
                <a:ext cx="8382000" cy="5248275"/>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lvl="0" eaLnBrk="1" hangingPunct="1">
                  <a:lnSpc>
                    <a:spcPct val="150000"/>
                  </a:lnSpc>
                  <a:spcBef>
                    <a:spcPts val="900"/>
                  </a:spcBef>
                  <a:buClr>
                    <a:srgbClr val="3333CC"/>
                  </a:buClr>
                  <a:buSzPct val="60000"/>
                </a:pPr>
                <a:r>
                  <a:rPr lang="zh-CN" altLang="en-US" sz="2000" b="1" dirty="0">
                    <a:solidFill>
                      <a:srgbClr val="333399">
                        <a:lumMod val="75000"/>
                      </a:srgbClr>
                    </a:solidFill>
                    <a:latin typeface="微软雅黑" panose="020B0503020204020204" pitchFamily="34" charset="-122"/>
                    <a:ea typeface="微软雅黑" panose="020B0503020204020204" pitchFamily="34" charset="-122"/>
                  </a:rPr>
                  <a:t>集合覆盖：</a:t>
                </a:r>
                <a:endParaRPr lang="en-US" altLang="zh-CN" b="1"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问题描述</a:t>
                </a:r>
                <a:r>
                  <a:rPr lang="zh-CN" altLang="en-US" sz="2000" dirty="0">
                    <a:solidFill>
                      <a:srgbClr val="000000"/>
                    </a:solidFill>
                    <a:latin typeface="微软雅黑" panose="020B0503020204020204" pitchFamily="34" charset="-122"/>
                    <a:ea typeface="微软雅黑" panose="020B0503020204020204" pitchFamily="34" charset="-122"/>
                  </a:rPr>
                  <a:t>：给出一个集合集</a:t>
                </a:r>
                <a14:m>
                  <m:oMath xmlns:m="http://schemas.openxmlformats.org/officeDocument/2006/math">
                    <m:r>
                      <a:rPr lang="en-US" altLang="zh-CN" sz="2000" i="1">
                        <a:solidFill>
                          <a:srgbClr val="000000"/>
                        </a:solidFill>
                        <a:latin typeface="Cambria Math" panose="02040503050406030204" pitchFamily="18" charset="0"/>
                      </a:rPr>
                      <m:t>𝑆</m:t>
                    </m:r>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i="1">
                            <a:solidFill>
                              <a:srgbClr val="000000"/>
                            </a:solidFill>
                            <a:latin typeface="Cambria Math" panose="02040503050406030204" pitchFamily="18" charset="0"/>
                          </a:rPr>
                          <m:t>1</m:t>
                        </m:r>
                      </m:sub>
                    </m:sSub>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i="1">
                            <a:solidFill>
                              <a:srgbClr val="000000"/>
                            </a:solidFill>
                            <a:latin typeface="Cambria Math" panose="02040503050406030204" pitchFamily="18" charset="0"/>
                          </a:rPr>
                          <m:t>2</m:t>
                        </m:r>
                      </m:sub>
                    </m:sSub>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i="1">
                            <a:solidFill>
                              <a:srgbClr val="000000"/>
                            </a:solidFill>
                            <a:latin typeface="Cambria Math" panose="02040503050406030204" pitchFamily="18" charset="0"/>
                          </a:rPr>
                          <m:t>𝑛</m:t>
                        </m:r>
                      </m:sub>
                    </m:sSub>
                    <m:r>
                      <a:rPr lang="en-US" altLang="zh-CN"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和</m:t>
                    </m:r>
                  </m:oMath>
                </a14:m>
                <a:r>
                  <a:rPr lang="zh-CN" altLang="en-US" sz="2000" dirty="0">
                    <a:solidFill>
                      <a:srgbClr val="000000"/>
                    </a:solidFill>
                    <a:latin typeface="微软雅黑" panose="020B0503020204020204" pitchFamily="34" charset="-122"/>
                    <a:ea typeface="微软雅黑" panose="020B0503020204020204" pitchFamily="34" charset="-122"/>
                  </a:rPr>
                  <a:t>一个元素集</a:t>
                </a:r>
                <a14:m>
                  <m:oMath xmlns:m="http://schemas.openxmlformats.org/officeDocument/2006/math">
                    <m:r>
                      <a:rPr lang="en-US" altLang="zh-CN" sz="2000" i="1">
                        <a:solidFill>
                          <a:srgbClr val="000000"/>
                        </a:solidFill>
                        <a:latin typeface="Cambria Math" panose="02040503050406030204" pitchFamily="18" charset="0"/>
                      </a:rPr>
                      <m:t>𝑉</m:t>
                    </m:r>
                    <m:r>
                      <a:rPr lang="en-US" altLang="zh-CN" sz="2000" i="1">
                        <a:solidFill>
                          <a:srgbClr val="000000"/>
                        </a:solidFill>
                        <a:latin typeface="Cambria Math" panose="02040503050406030204" pitchFamily="18" charset="0"/>
                      </a:rPr>
                      <m:t>=</m:t>
                    </m:r>
                    <m:d>
                      <m:dPr>
                        <m:begChr m:val="{"/>
                        <m:endChr m:val="}"/>
                        <m:ctrlPr>
                          <a:rPr lang="en-US" altLang="zh-CN" sz="2000" i="1">
                            <a:solidFill>
                              <a:srgbClr val="000000"/>
                            </a:solidFill>
                            <a:latin typeface="Cambria Math" panose="02040503050406030204" pitchFamily="18" charset="0"/>
                          </a:rPr>
                        </m:ctrlPr>
                      </m:dPr>
                      <m:e>
                        <m:r>
                          <a:rPr lang="en-US" altLang="zh-CN" sz="2000" i="1">
                            <a:solidFill>
                              <a:srgbClr val="000000"/>
                            </a:solidFill>
                            <a:latin typeface="Cambria Math" panose="02040503050406030204" pitchFamily="18" charset="0"/>
                          </a:rPr>
                          <m:t>1,2,3,…</m:t>
                        </m:r>
                        <m:r>
                          <a:rPr lang="en-US" altLang="zh-CN" sz="2000" i="1">
                            <a:solidFill>
                              <a:srgbClr val="000000"/>
                            </a:solidFill>
                            <a:latin typeface="Cambria Math" panose="02040503050406030204" pitchFamily="18" charset="0"/>
                          </a:rPr>
                          <m:t>𝑚</m:t>
                        </m:r>
                      </m:e>
                    </m:d>
                  </m:oMath>
                </a14:m>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决策条件</a:t>
                </a:r>
                <a:r>
                  <a:rPr lang="zh-CN" altLang="en-US" sz="2000" dirty="0">
                    <a:solidFill>
                      <a:srgbClr val="000000"/>
                    </a:solidFill>
                    <a:latin typeface="微软雅黑" panose="020B0503020204020204" pitchFamily="34" charset="-122"/>
                    <a:ea typeface="微软雅黑" panose="020B0503020204020204" pitchFamily="34" charset="-122"/>
                  </a:rPr>
                  <a:t>：从</a:t>
                </a:r>
                <a14:m>
                  <m:oMath xmlns:m="http://schemas.openxmlformats.org/officeDocument/2006/math">
                    <m:r>
                      <a:rPr lang="en-US" altLang="zh-CN" sz="2000" i="1" dirty="0">
                        <a:solidFill>
                          <a:srgbClr val="000000"/>
                        </a:solidFill>
                        <a:latin typeface="Cambria Math" panose="02040503050406030204" pitchFamily="18" charset="0"/>
                      </a:rPr>
                      <m:t>𝑁</m:t>
                    </m:r>
                  </m:oMath>
                </a14:m>
                <a:r>
                  <a:rPr lang="zh-CN" altLang="en-US" sz="2000" dirty="0">
                    <a:solidFill>
                      <a:srgbClr val="000000"/>
                    </a:solidFill>
                    <a:latin typeface="微软雅黑" panose="020B0503020204020204" pitchFamily="34" charset="-122"/>
                    <a:ea typeface="微软雅黑" panose="020B0503020204020204" pitchFamily="34" charset="-122"/>
                  </a:rPr>
                  <a:t>个集合中选择</a:t>
                </a:r>
                <a14:m>
                  <m:oMath xmlns:m="http://schemas.openxmlformats.org/officeDocument/2006/math">
                    <m:r>
                      <a:rPr lang="en-US" altLang="zh-CN" sz="2000" i="1" dirty="0">
                        <a:solidFill>
                          <a:srgbClr val="000000"/>
                        </a:solidFill>
                        <a:latin typeface="Cambria Math" panose="02040503050406030204" pitchFamily="18" charset="0"/>
                      </a:rPr>
                      <m:t>𝑘</m:t>
                    </m:r>
                    <m:r>
                      <a:rPr lang="zh-CN" altLang="en-US" sz="2000" i="1" dirty="0">
                        <a:solidFill>
                          <a:srgbClr val="000000"/>
                        </a:solidFill>
                        <a:latin typeface="Cambria Math" panose="02040503050406030204" pitchFamily="18" charset="0"/>
                      </a:rPr>
                      <m:t>个集合</m:t>
                    </m:r>
                  </m:oMath>
                </a14:m>
                <a:r>
                  <a:rPr lang="zh-CN" altLang="en-US" sz="2000" dirty="0">
                    <a:solidFill>
                      <a:srgbClr val="000000"/>
                    </a:solidFill>
                    <a:latin typeface="微软雅黑" panose="020B0503020204020204" pitchFamily="34" charset="-122"/>
                    <a:ea typeface="微软雅黑" panose="020B0503020204020204" pitchFamily="34" charset="-122"/>
                  </a:rPr>
                  <a:t>覆盖所有的</a:t>
                </a:r>
                <a14:m>
                  <m:oMath xmlns:m="http://schemas.openxmlformats.org/officeDocument/2006/math">
                    <m:r>
                      <a:rPr lang="en-US" altLang="zh-CN" sz="2000" i="1">
                        <a:solidFill>
                          <a:srgbClr val="000000"/>
                        </a:solidFill>
                        <a:latin typeface="Cambria Math" panose="02040503050406030204" pitchFamily="18" charset="0"/>
                      </a:rPr>
                      <m:t>𝑀</m:t>
                    </m:r>
                  </m:oMath>
                </a14:m>
                <a:r>
                  <a:rPr lang="zh-CN" altLang="en-US" sz="2000" dirty="0">
                    <a:solidFill>
                      <a:srgbClr val="000000"/>
                    </a:solidFill>
                    <a:latin typeface="微软雅黑" panose="020B0503020204020204" pitchFamily="34" charset="-122"/>
                    <a:ea typeface="微软雅黑" panose="020B0503020204020204" pitchFamily="34" charset="-122"/>
                  </a:rPr>
                  <a:t>个元素</a:t>
                </a:r>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约束条件</a:t>
                </a:r>
                <a:r>
                  <a:rPr lang="zh-CN" altLang="en-US" sz="2000" dirty="0">
                    <a:solidFill>
                      <a:srgbClr val="000000"/>
                    </a:solidFill>
                    <a:latin typeface="微软雅黑" panose="020B0503020204020204" pitchFamily="34" charset="-122"/>
                    <a:ea typeface="微软雅黑" panose="020B0503020204020204" pitchFamily="34" charset="-122"/>
                  </a:rPr>
                  <a:t>：每个元素只能由可以覆盖它的集合覆盖</a:t>
                </a:r>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50000"/>
                  </a:lnSpc>
                  <a:spcBef>
                    <a:spcPts val="60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优化目标</a:t>
                </a:r>
                <a:r>
                  <a:rPr lang="zh-CN" altLang="en-US" sz="2000" dirty="0">
                    <a:solidFill>
                      <a:srgbClr val="000000"/>
                    </a:solidFill>
                    <a:latin typeface="微软雅黑" panose="020B0503020204020204" pitchFamily="34" charset="-122"/>
                    <a:ea typeface="微软雅黑" panose="020B0503020204020204" pitchFamily="34" charset="-122"/>
                  </a:rPr>
                  <a:t>：最小化集合数</a:t>
                </a:r>
                <a14:m>
                  <m:oMath xmlns:m="http://schemas.openxmlformats.org/officeDocument/2006/math">
                    <m:r>
                      <a:rPr lang="en-US" altLang="zh-CN" sz="2000" i="1">
                        <a:solidFill>
                          <a:srgbClr val="000000"/>
                        </a:solidFill>
                        <a:latin typeface="Cambria Math" panose="02040503050406030204" pitchFamily="18" charset="0"/>
                      </a:rPr>
                      <m:t>𝑘</m:t>
                    </m:r>
                  </m:oMath>
                </a14:m>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lvl="0">
                  <a:lnSpc>
                    <a:spcPct val="150000"/>
                  </a:lnSpc>
                  <a:spcBef>
                    <a:spcPts val="600"/>
                  </a:spcBef>
                </a:pPr>
                <a:r>
                  <a:rPr lang="zh-CN" altLang="en-US" sz="2000" dirty="0">
                    <a:solidFill>
                      <a:srgbClr val="000000"/>
                    </a:solidFill>
                  </a:rPr>
                  <a:t>思考：</a:t>
                </a:r>
                <a:endParaRPr lang="en-US" altLang="zh-CN" sz="2000" dirty="0">
                  <a:solidFill>
                    <a:srgbClr val="000000"/>
                  </a:solidFill>
                </a:endParaRPr>
              </a:p>
              <a:p>
                <a:pPr lvl="0">
                  <a:lnSpc>
                    <a:spcPct val="150000"/>
                  </a:lnSpc>
                  <a:spcBef>
                    <a:spcPts val="600"/>
                  </a:spcBef>
                </a:pPr>
                <a:r>
                  <a:rPr lang="en-US" altLang="zh-CN" sz="2000" b="1" dirty="0">
                    <a:solidFill>
                      <a:srgbClr val="C00000"/>
                    </a:solidFill>
                    <a:latin typeface="宋体" panose="02010600030101010101" pitchFamily="2" charset="-122"/>
                  </a:rPr>
                  <a:t>?</a:t>
                </a:r>
                <a:r>
                  <a:rPr lang="en-US" altLang="zh-CN" sz="2000" dirty="0">
                    <a:solidFill>
                      <a:srgbClr val="000000"/>
                    </a:solidFill>
                    <a:latin typeface="宋体" panose="02010600030101010101" pitchFamily="2" charset="-122"/>
                  </a:rPr>
                  <a:t> </a:t>
                </a:r>
                <a14:m>
                  <m:oMath xmlns:m="http://schemas.openxmlformats.org/officeDocument/2006/math">
                    <m:r>
                      <a:rPr lang="en-US" altLang="zh-CN" sz="2000" i="1" dirty="0">
                        <a:solidFill>
                          <a:srgbClr val="000000"/>
                        </a:solidFill>
                        <a:latin typeface="Cambria Math" panose="02040503050406030204" pitchFamily="18" charset="0"/>
                        <a:ea typeface="华文楷体" panose="02010600040101010101" pitchFamily="2" charset="-122"/>
                      </a:rPr>
                      <m:t>𝑝</m:t>
                    </m:r>
                  </m:oMath>
                </a14:m>
                <a:r>
                  <a:rPr lang="en-US" altLang="zh-CN" sz="2000" dirty="0">
                    <a:solidFill>
                      <a:srgbClr val="000000"/>
                    </a:solidFill>
                    <a:latin typeface="宋体" panose="02010600030101010101" pitchFamily="2" charset="-122"/>
                  </a:rPr>
                  <a:t>-center</a:t>
                </a:r>
                <a:r>
                  <a:rPr lang="zh-CN" altLang="en-US" sz="2000" dirty="0">
                    <a:solidFill>
                      <a:srgbClr val="000000"/>
                    </a:solidFill>
                    <a:latin typeface="宋体" panose="02010600030101010101" pitchFamily="2" charset="-122"/>
                  </a:rPr>
                  <a:t>问题和集合覆盖问题之间的联系</a:t>
                </a:r>
                <a:endParaRPr lang="en-US" altLang="zh-CN" sz="2000" dirty="0">
                  <a:solidFill>
                    <a:srgbClr val="000000"/>
                  </a:solidFill>
                  <a:latin typeface="宋体" panose="02010600030101010101" pitchFamily="2" charset="-122"/>
                </a:endParaRPr>
              </a:p>
              <a:p>
                <a:pPr lvl="0">
                  <a:lnSpc>
                    <a:spcPct val="150000"/>
                  </a:lnSpc>
                  <a:spcBef>
                    <a:spcPts val="600"/>
                  </a:spcBef>
                </a:pPr>
                <a:r>
                  <a:rPr lang="en-US" altLang="zh-CN" sz="2000" b="1" dirty="0">
                    <a:solidFill>
                      <a:srgbClr val="C00000"/>
                    </a:solidFill>
                    <a:latin typeface="宋体" panose="02010600030101010101" pitchFamily="2" charset="-122"/>
                  </a:rPr>
                  <a:t>? </a:t>
                </a:r>
                <a:r>
                  <a:rPr lang="zh-CN" altLang="en-US" sz="2000" dirty="0">
                    <a:solidFill>
                      <a:srgbClr val="000000"/>
                    </a:solidFill>
                    <a:latin typeface="宋体" panose="02010600030101010101" pitchFamily="2" charset="-122"/>
                  </a:rPr>
                  <a:t>如何转化</a:t>
                </a:r>
                <a:endParaRPr lang="en-US" altLang="zh-CN" sz="2000" dirty="0">
                  <a:solidFill>
                    <a:srgbClr val="000000"/>
                  </a:solidFill>
                  <a:latin typeface="宋体" panose="02010600030101010101" pitchFamily="2" charset="-122"/>
                </a:endParaRPr>
              </a:p>
              <a:p>
                <a:pPr marL="257175" lvl="0" indent="-257175" eaLnBrk="1" hangingPunct="1">
                  <a:lnSpc>
                    <a:spcPct val="150000"/>
                  </a:lnSpc>
                  <a:spcBef>
                    <a:spcPts val="600"/>
                  </a:spcBef>
                  <a:buClr>
                    <a:srgbClr val="3333CC"/>
                  </a:buClr>
                  <a:buSzPct val="60000"/>
                  <a:buFont typeface="Wingdings" panose="05000000000000000000" pitchFamily="2" charset="2"/>
                  <a:buChar char="ü"/>
                </a:pPr>
                <a:endParaRPr lang="en-US" altLang="zh-CN" sz="2000"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3" name="矩形 2">
                <a:extLst>
                  <a:ext uri="{FF2B5EF4-FFF2-40B4-BE49-F238E27FC236}">
                    <a16:creationId xmlns:a16="http://schemas.microsoft.com/office/drawing/2014/main" id="{19FD9733-E603-45C0-8036-325F1BC94280}"/>
                  </a:ext>
                </a:extLst>
              </p:cNvPr>
              <p:cNvSpPr>
                <a:spLocks noRot="1" noChangeAspect="1" noMove="1" noResize="1" noEditPoints="1" noAdjustHandles="1" noChangeArrowheads="1" noChangeShapeType="1" noTextEdit="1"/>
              </p:cNvSpPr>
              <p:nvPr/>
            </p:nvSpPr>
            <p:spPr bwMode="auto">
              <a:xfrm>
                <a:off x="525017" y="885825"/>
                <a:ext cx="8382000" cy="5248275"/>
              </a:xfrm>
              <a:prstGeom prst="rect">
                <a:avLst/>
              </a:prstGeom>
              <a:blipFill>
                <a:blip r:embed="rId3"/>
                <a:stretch>
                  <a:fillRect l="-727"/>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241612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2E0DEE52-5D5C-4F76-872D-FAF2EF50CC6C}"/>
                  </a:ext>
                </a:extLst>
              </p:cNvPr>
              <p:cNvSpPr/>
              <p:nvPr/>
            </p:nvSpPr>
            <p:spPr bwMode="auto">
              <a:xfrm>
                <a:off x="415395" y="877638"/>
                <a:ext cx="8382000" cy="5248275"/>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lvl="0" eaLnBrk="1" hangingPunct="1">
                  <a:lnSpc>
                    <a:spcPct val="130000"/>
                  </a:lnSpc>
                  <a:spcBef>
                    <a:spcPts val="900"/>
                  </a:spcBef>
                  <a:buClr>
                    <a:srgbClr val="3333CC"/>
                  </a:buClr>
                  <a:buSzPct val="60000"/>
                </a:pPr>
                <a:r>
                  <a:rPr lang="zh-CN" altLang="en-US" sz="2000" b="1" dirty="0">
                    <a:solidFill>
                      <a:srgbClr val="333399">
                        <a:lumMod val="75000"/>
                      </a:srgbClr>
                    </a:solidFill>
                    <a:latin typeface="微软雅黑" panose="020B0503020204020204" pitchFamily="34" charset="-122"/>
                    <a:ea typeface="微软雅黑" panose="020B0503020204020204" pitchFamily="34" charset="-122"/>
                  </a:rPr>
                  <a:t>集合覆盖：</a:t>
                </a:r>
                <a:endParaRPr lang="en-US" altLang="zh-CN" b="1"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30000"/>
                  </a:lnSpc>
                  <a:spcBef>
                    <a:spcPts val="60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问题描述</a:t>
                </a:r>
                <a:r>
                  <a:rPr lang="zh-CN" altLang="en-US" sz="2000" dirty="0">
                    <a:solidFill>
                      <a:srgbClr val="000000"/>
                    </a:solidFill>
                    <a:latin typeface="微软雅黑" panose="020B0503020204020204" pitchFamily="34" charset="-122"/>
                    <a:ea typeface="微软雅黑" panose="020B0503020204020204" pitchFamily="34" charset="-122"/>
                  </a:rPr>
                  <a:t>：给出一个集合集</a:t>
                </a:r>
                <a14:m>
                  <m:oMath xmlns:m="http://schemas.openxmlformats.org/officeDocument/2006/math">
                    <m:r>
                      <a:rPr lang="en-US" altLang="zh-CN" sz="2000" i="1">
                        <a:solidFill>
                          <a:srgbClr val="000000"/>
                        </a:solidFill>
                        <a:latin typeface="Cambria Math" panose="02040503050406030204" pitchFamily="18" charset="0"/>
                      </a:rPr>
                      <m:t>𝑆</m:t>
                    </m:r>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i="1">
                            <a:solidFill>
                              <a:srgbClr val="000000"/>
                            </a:solidFill>
                            <a:latin typeface="Cambria Math" panose="02040503050406030204" pitchFamily="18" charset="0"/>
                          </a:rPr>
                          <m:t>1</m:t>
                        </m:r>
                      </m:sub>
                    </m:sSub>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i="1">
                            <a:solidFill>
                              <a:srgbClr val="000000"/>
                            </a:solidFill>
                            <a:latin typeface="Cambria Math" panose="02040503050406030204" pitchFamily="18" charset="0"/>
                          </a:rPr>
                          <m:t>2</m:t>
                        </m:r>
                      </m:sub>
                    </m:sSub>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i="1">
                            <a:solidFill>
                              <a:srgbClr val="000000"/>
                            </a:solidFill>
                            <a:latin typeface="Cambria Math" panose="02040503050406030204" pitchFamily="18" charset="0"/>
                          </a:rPr>
                          <m:t>𝑛</m:t>
                        </m:r>
                      </m:sub>
                    </m:sSub>
                    <m:r>
                      <a:rPr lang="en-US" altLang="zh-CN"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和</m:t>
                    </m:r>
                  </m:oMath>
                </a14:m>
                <a:r>
                  <a:rPr lang="zh-CN" altLang="en-US" sz="2000" dirty="0">
                    <a:solidFill>
                      <a:srgbClr val="000000"/>
                    </a:solidFill>
                    <a:latin typeface="微软雅黑" panose="020B0503020204020204" pitchFamily="34" charset="-122"/>
                    <a:ea typeface="微软雅黑" panose="020B0503020204020204" pitchFamily="34" charset="-122"/>
                  </a:rPr>
                  <a:t>一个元素集</a:t>
                </a:r>
                <a14:m>
                  <m:oMath xmlns:m="http://schemas.openxmlformats.org/officeDocument/2006/math">
                    <m:r>
                      <a:rPr lang="en-US" altLang="zh-CN" sz="2000" i="1">
                        <a:solidFill>
                          <a:srgbClr val="000000"/>
                        </a:solidFill>
                        <a:latin typeface="Cambria Math" panose="02040503050406030204" pitchFamily="18" charset="0"/>
                      </a:rPr>
                      <m:t>𝑉</m:t>
                    </m:r>
                    <m:r>
                      <a:rPr lang="en-US" altLang="zh-CN" sz="2000" i="1">
                        <a:solidFill>
                          <a:srgbClr val="000000"/>
                        </a:solidFill>
                        <a:latin typeface="Cambria Math" panose="02040503050406030204" pitchFamily="18" charset="0"/>
                      </a:rPr>
                      <m:t>=</m:t>
                    </m:r>
                    <m:d>
                      <m:dPr>
                        <m:begChr m:val="{"/>
                        <m:endChr m:val="}"/>
                        <m:ctrlPr>
                          <a:rPr lang="en-US" altLang="zh-CN" sz="2000" i="1">
                            <a:solidFill>
                              <a:srgbClr val="000000"/>
                            </a:solidFill>
                            <a:latin typeface="Cambria Math" panose="02040503050406030204" pitchFamily="18" charset="0"/>
                          </a:rPr>
                        </m:ctrlPr>
                      </m:dPr>
                      <m:e>
                        <m:r>
                          <a:rPr lang="en-US" altLang="zh-CN" sz="2000" i="1">
                            <a:solidFill>
                              <a:srgbClr val="000000"/>
                            </a:solidFill>
                            <a:latin typeface="Cambria Math" panose="02040503050406030204" pitchFamily="18" charset="0"/>
                          </a:rPr>
                          <m:t>1,2,3,…</m:t>
                        </m:r>
                        <m:r>
                          <a:rPr lang="en-US" altLang="zh-CN" sz="2000" i="1">
                            <a:solidFill>
                              <a:srgbClr val="000000"/>
                            </a:solidFill>
                            <a:latin typeface="Cambria Math" panose="02040503050406030204" pitchFamily="18" charset="0"/>
                          </a:rPr>
                          <m:t>𝑚</m:t>
                        </m:r>
                      </m:e>
                    </m:d>
                  </m:oMath>
                </a14:m>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30000"/>
                  </a:lnSpc>
                  <a:spcBef>
                    <a:spcPts val="60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决策条件</a:t>
                </a:r>
                <a:r>
                  <a:rPr lang="zh-CN" altLang="en-US" sz="2000" dirty="0">
                    <a:solidFill>
                      <a:srgbClr val="000000"/>
                    </a:solidFill>
                    <a:latin typeface="微软雅黑" panose="020B0503020204020204" pitchFamily="34" charset="-122"/>
                    <a:ea typeface="微软雅黑" panose="020B0503020204020204" pitchFamily="34" charset="-122"/>
                  </a:rPr>
                  <a:t>：从</a:t>
                </a:r>
                <a14:m>
                  <m:oMath xmlns:m="http://schemas.openxmlformats.org/officeDocument/2006/math">
                    <m:r>
                      <a:rPr lang="en-US" altLang="zh-CN" sz="2000" i="1" dirty="0">
                        <a:solidFill>
                          <a:srgbClr val="000000"/>
                        </a:solidFill>
                        <a:latin typeface="Cambria Math" panose="02040503050406030204" pitchFamily="18" charset="0"/>
                      </a:rPr>
                      <m:t>𝑁</m:t>
                    </m:r>
                  </m:oMath>
                </a14:m>
                <a:r>
                  <a:rPr lang="zh-CN" altLang="en-US" sz="2000" dirty="0">
                    <a:solidFill>
                      <a:srgbClr val="000000"/>
                    </a:solidFill>
                    <a:latin typeface="微软雅黑" panose="020B0503020204020204" pitchFamily="34" charset="-122"/>
                    <a:ea typeface="微软雅黑" panose="020B0503020204020204" pitchFamily="34" charset="-122"/>
                  </a:rPr>
                  <a:t>个集合中选择</a:t>
                </a:r>
                <a14:m>
                  <m:oMath xmlns:m="http://schemas.openxmlformats.org/officeDocument/2006/math">
                    <m:r>
                      <a:rPr lang="en-US" altLang="zh-CN" sz="2000" i="1" dirty="0">
                        <a:solidFill>
                          <a:srgbClr val="000000"/>
                        </a:solidFill>
                        <a:latin typeface="Cambria Math" panose="02040503050406030204" pitchFamily="18" charset="0"/>
                      </a:rPr>
                      <m:t>𝑘</m:t>
                    </m:r>
                  </m:oMath>
                </a14:m>
                <a:r>
                  <a:rPr lang="zh-CN" altLang="en-US" sz="2000" dirty="0">
                    <a:solidFill>
                      <a:srgbClr val="000000"/>
                    </a:solidFill>
                    <a:latin typeface="微软雅黑" panose="020B0503020204020204" pitchFamily="34" charset="-122"/>
                    <a:ea typeface="微软雅黑" panose="020B0503020204020204" pitchFamily="34" charset="-122"/>
                  </a:rPr>
                  <a:t>个集合覆盖所有的</a:t>
                </a:r>
                <a14:m>
                  <m:oMath xmlns:m="http://schemas.openxmlformats.org/officeDocument/2006/math">
                    <m:r>
                      <a:rPr lang="en-US" altLang="zh-CN" sz="2000" i="1">
                        <a:solidFill>
                          <a:srgbClr val="000000"/>
                        </a:solidFill>
                        <a:latin typeface="Cambria Math" panose="02040503050406030204" pitchFamily="18" charset="0"/>
                      </a:rPr>
                      <m:t>𝑀</m:t>
                    </m:r>
                  </m:oMath>
                </a14:m>
                <a:r>
                  <a:rPr lang="zh-CN" altLang="en-US" sz="2000" dirty="0">
                    <a:solidFill>
                      <a:srgbClr val="000000"/>
                    </a:solidFill>
                    <a:latin typeface="微软雅黑" panose="020B0503020204020204" pitchFamily="34" charset="-122"/>
                    <a:ea typeface="微软雅黑" panose="020B0503020204020204" pitchFamily="34" charset="-122"/>
                  </a:rPr>
                  <a:t>个元素</a:t>
                </a:r>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30000"/>
                  </a:lnSpc>
                  <a:spcBef>
                    <a:spcPts val="60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约束条件</a:t>
                </a:r>
                <a:r>
                  <a:rPr lang="zh-CN" altLang="en-US" sz="2000" dirty="0">
                    <a:solidFill>
                      <a:srgbClr val="000000"/>
                    </a:solidFill>
                    <a:latin typeface="微软雅黑" panose="020B0503020204020204" pitchFamily="34" charset="-122"/>
                    <a:ea typeface="微软雅黑" panose="020B0503020204020204" pitchFamily="34" charset="-122"/>
                  </a:rPr>
                  <a:t>：每个元素只能由可以覆盖它的集合覆盖</a:t>
                </a:r>
                <a:endParaRPr lang="en-US" altLang="zh-CN" sz="2000" dirty="0">
                  <a:solidFill>
                    <a:srgbClr val="000000"/>
                  </a:solidFill>
                  <a:latin typeface="微软雅黑" panose="020B0503020204020204" pitchFamily="34" charset="-122"/>
                  <a:ea typeface="微软雅黑" panose="020B0503020204020204" pitchFamily="34" charset="-122"/>
                </a:endParaRPr>
              </a:p>
              <a:p>
                <a:pPr marL="257175" lvl="0" indent="-257175" eaLnBrk="1" hangingPunct="1">
                  <a:lnSpc>
                    <a:spcPct val="130000"/>
                  </a:lnSpc>
                  <a:spcBef>
                    <a:spcPts val="600"/>
                  </a:spcBef>
                  <a:buClr>
                    <a:srgbClr val="3333CC"/>
                  </a:buClr>
                  <a:buSzPct val="60000"/>
                  <a:buFont typeface="Wingdings" panose="05000000000000000000" pitchFamily="2" charset="2"/>
                  <a:buChar char="ü"/>
                </a:pPr>
                <a:r>
                  <a:rPr lang="zh-CN" altLang="en-US" sz="2000" b="1" dirty="0">
                    <a:solidFill>
                      <a:srgbClr val="000000"/>
                    </a:solidFill>
                    <a:latin typeface="微软雅黑" panose="020B0503020204020204" pitchFamily="34" charset="-122"/>
                    <a:ea typeface="微软雅黑" panose="020B0503020204020204" pitchFamily="34" charset="-122"/>
                  </a:rPr>
                  <a:t>优化目标</a:t>
                </a:r>
                <a:r>
                  <a:rPr lang="zh-CN" altLang="en-US" sz="2000" dirty="0">
                    <a:solidFill>
                      <a:srgbClr val="000000"/>
                    </a:solidFill>
                    <a:latin typeface="微软雅黑" panose="020B0503020204020204" pitchFamily="34" charset="-122"/>
                    <a:ea typeface="微软雅黑" panose="020B0503020204020204" pitchFamily="34" charset="-122"/>
                  </a:rPr>
                  <a:t>：最小化集合数</a:t>
                </a:r>
                <a14:m>
                  <m:oMath xmlns:m="http://schemas.openxmlformats.org/officeDocument/2006/math">
                    <m:r>
                      <a:rPr lang="en-US" altLang="zh-CN" sz="2000" i="1">
                        <a:solidFill>
                          <a:srgbClr val="000000"/>
                        </a:solidFill>
                        <a:latin typeface="Cambria Math" panose="02040503050406030204" pitchFamily="18" charset="0"/>
                      </a:rPr>
                      <m:t>𝑘</m:t>
                    </m:r>
                  </m:oMath>
                </a14:m>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lvl="0">
                  <a:spcBef>
                    <a:spcPts val="600"/>
                  </a:spcBef>
                </a:pPr>
                <a:r>
                  <a:rPr lang="zh-CN" altLang="en-US" sz="2000" dirty="0">
                    <a:solidFill>
                      <a:srgbClr val="000000"/>
                    </a:solidFill>
                  </a:rPr>
                  <a:t>思考：</a:t>
                </a:r>
                <a:endParaRPr lang="en-US" altLang="zh-CN" sz="2000" dirty="0">
                  <a:solidFill>
                    <a:srgbClr val="000000"/>
                  </a:solidFill>
                </a:endParaRPr>
              </a:p>
              <a:p>
                <a:pPr lvl="0">
                  <a:spcBef>
                    <a:spcPts val="600"/>
                  </a:spcBef>
                </a:pPr>
                <a:r>
                  <a:rPr lang="en-US" altLang="zh-CN" sz="2000" b="1" dirty="0">
                    <a:solidFill>
                      <a:srgbClr val="C00000"/>
                    </a:solidFill>
                    <a:latin typeface="宋体" panose="02010600030101010101" pitchFamily="2" charset="-122"/>
                  </a:rPr>
                  <a:t>?</a:t>
                </a:r>
                <a:r>
                  <a:rPr lang="en-US" altLang="zh-CN" sz="2000" dirty="0">
                    <a:solidFill>
                      <a:srgbClr val="000000"/>
                    </a:solidFill>
                    <a:latin typeface="宋体" panose="02010600030101010101" pitchFamily="2" charset="-122"/>
                  </a:rPr>
                  <a:t> </a:t>
                </a:r>
                <a14:m>
                  <m:oMath xmlns:m="http://schemas.openxmlformats.org/officeDocument/2006/math">
                    <m:r>
                      <a:rPr lang="en-US" altLang="zh-CN" sz="2000" i="1" dirty="0">
                        <a:solidFill>
                          <a:srgbClr val="000000"/>
                        </a:solidFill>
                        <a:latin typeface="Cambria Math" panose="02040503050406030204" pitchFamily="18" charset="0"/>
                        <a:ea typeface="华文楷体" panose="02010600040101010101" pitchFamily="2" charset="-122"/>
                      </a:rPr>
                      <m:t>𝑝</m:t>
                    </m:r>
                  </m:oMath>
                </a14:m>
                <a:r>
                  <a:rPr lang="en-US" altLang="zh-CN" sz="2000" dirty="0">
                    <a:solidFill>
                      <a:srgbClr val="000000"/>
                    </a:solidFill>
                    <a:latin typeface="宋体" panose="02010600030101010101" pitchFamily="2" charset="-122"/>
                  </a:rPr>
                  <a:t>-center</a:t>
                </a:r>
                <a:r>
                  <a:rPr lang="zh-CN" altLang="en-US" sz="2000" dirty="0">
                    <a:solidFill>
                      <a:srgbClr val="000000"/>
                    </a:solidFill>
                    <a:latin typeface="宋体" panose="02010600030101010101" pitchFamily="2" charset="-122"/>
                  </a:rPr>
                  <a:t>问题和集合覆盖问题之间的联系</a:t>
                </a:r>
                <a:endParaRPr lang="en-US" altLang="zh-CN" sz="2000" dirty="0">
                  <a:solidFill>
                    <a:srgbClr val="000000"/>
                  </a:solidFill>
                  <a:latin typeface="宋体" panose="02010600030101010101" pitchFamily="2" charset="-122"/>
                </a:endParaRPr>
              </a:p>
              <a:p>
                <a:pPr marL="257175" lvl="0" indent="-257175" eaLnBrk="1" hangingPunct="1">
                  <a:lnSpc>
                    <a:spcPct val="150000"/>
                  </a:lnSpc>
                  <a:spcBef>
                    <a:spcPts val="600"/>
                  </a:spcBef>
                  <a:buClr>
                    <a:srgbClr val="3333CC"/>
                  </a:buClr>
                  <a:buSzPct val="60000"/>
                  <a:buFont typeface="Wingdings" panose="05000000000000000000" pitchFamily="2" charset="2"/>
                  <a:buChar char="ü"/>
                </a:pPr>
                <a:endParaRPr lang="en-US" altLang="zh-CN" sz="2000"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13" name="矩形 12">
                <a:extLst>
                  <a:ext uri="{FF2B5EF4-FFF2-40B4-BE49-F238E27FC236}">
                    <a16:creationId xmlns:a16="http://schemas.microsoft.com/office/drawing/2014/main" id="{2E0DEE52-5D5C-4F76-872D-FAF2EF50CC6C}"/>
                  </a:ext>
                </a:extLst>
              </p:cNvPr>
              <p:cNvSpPr>
                <a:spLocks noRot="1" noChangeAspect="1" noMove="1" noResize="1" noEditPoints="1" noAdjustHandles="1" noChangeArrowheads="1" noChangeShapeType="1" noTextEdit="1"/>
              </p:cNvSpPr>
              <p:nvPr/>
            </p:nvSpPr>
            <p:spPr bwMode="auto">
              <a:xfrm>
                <a:off x="415395" y="877638"/>
                <a:ext cx="8382000" cy="5248275"/>
              </a:xfrm>
              <a:prstGeom prst="rect">
                <a:avLst/>
              </a:prstGeom>
              <a:blipFill>
                <a:blip r:embed="rId3"/>
                <a:stretch>
                  <a:fillRect l="-727"/>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4CC9908C-566C-4601-AAB9-43BEA6E4F523}"/>
              </a:ext>
            </a:extLst>
          </p:cNvPr>
          <p:cNvSpPr>
            <a:spLocks noGrp="1"/>
          </p:cNvSpPr>
          <p:nvPr>
            <p:ph type="title"/>
          </p:nvPr>
        </p:nvSpPr>
        <p:spPr/>
        <p:txBody>
          <a:bodyPr/>
          <a:lstStyle/>
          <a:p>
            <a:r>
              <a:rPr lang="zh-CN" altLang="en-US" dirty="0"/>
              <a:t>问题转化</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BAB7541-CF0D-4129-93E4-E3D2EC24B407}"/>
                  </a:ext>
                </a:extLst>
              </p:cNvPr>
              <p:cNvSpPr txBox="1"/>
              <p:nvPr/>
            </p:nvSpPr>
            <p:spPr>
              <a:xfrm>
                <a:off x="509870" y="4592471"/>
                <a:ext cx="4965497" cy="1261179"/>
              </a:xfrm>
              <a:prstGeom prst="rect">
                <a:avLst/>
              </a:prstGeom>
              <a:noFill/>
              <a:ln>
                <a:solidFill>
                  <a:schemeClr val="tx1">
                    <a:lumMod val="50000"/>
                    <a:lumOff val="50000"/>
                  </a:schemeClr>
                </a:solidFill>
              </a:ln>
            </p:spPr>
            <p:txBody>
              <a:bodyPr wrap="square" rtlCol="0">
                <a:spAutoFit/>
              </a:bodyPr>
              <a:lstStyle/>
              <a:p>
                <a:pPr>
                  <a:lnSpc>
                    <a:spcPct val="130000"/>
                  </a:lnSpc>
                </a:pPr>
                <a:r>
                  <a:rPr lang="zh-CN" altLang="en-US" sz="2000" dirty="0">
                    <a:latin typeface="华文楷体" panose="02010600040101010101" pitchFamily="2" charset="-122"/>
                    <a:ea typeface="华文楷体" panose="02010600040101010101" pitchFamily="2" charset="-122"/>
                  </a:rPr>
                  <a:t>如果将集合覆盖问题的集合数确定：</a:t>
                </a:r>
                <a:endParaRPr lang="en-US" altLang="zh-CN" sz="2000" dirty="0">
                  <a:latin typeface="华文楷体" panose="02010600040101010101" pitchFamily="2" charset="-122"/>
                  <a:ea typeface="华文楷体" panose="02010600040101010101" pitchFamily="2" charset="-122"/>
                </a:endParaRPr>
              </a:p>
              <a:p>
                <a:pPr>
                  <a:lnSpc>
                    <a:spcPct val="130000"/>
                  </a:lnSpc>
                </a:pPr>
                <a:r>
                  <a:rPr lang="zh-CN" altLang="en-US" sz="2000" b="1" dirty="0">
                    <a:latin typeface="华文楷体" panose="02010600040101010101" pitchFamily="2" charset="-122"/>
                    <a:ea typeface="华文楷体" panose="02010600040101010101" pitchFamily="2" charset="-122"/>
                  </a:rPr>
                  <a:t>目标</a:t>
                </a:r>
                <a:r>
                  <a:rPr lang="zh-CN" altLang="en-US" sz="2000" dirty="0">
                    <a:latin typeface="华文楷体" panose="02010600040101010101" pitchFamily="2" charset="-122"/>
                    <a:ea typeface="华文楷体" panose="02010600040101010101" pitchFamily="2" charset="-122"/>
                  </a:rPr>
                  <a:t>：寻找</a:t>
                </a:r>
                <a14:m>
                  <m:oMath xmlns:m="http://schemas.openxmlformats.org/officeDocument/2006/math">
                    <m:r>
                      <a:rPr lang="en-US" altLang="zh-CN" sz="2000" dirty="0" smtClean="0">
                        <a:latin typeface="Cambria Math" panose="02040503050406030204" pitchFamily="18" charset="0"/>
                      </a:rPr>
                      <m:t>𝑘</m:t>
                    </m:r>
                  </m:oMath>
                </a14:m>
                <a:r>
                  <a:rPr lang="zh-CN" altLang="en-US" sz="2000" dirty="0">
                    <a:latin typeface="华文楷体" panose="02010600040101010101" pitchFamily="2" charset="-122"/>
                    <a:ea typeface="华文楷体" panose="02010600040101010101" pitchFamily="2" charset="-122"/>
                  </a:rPr>
                  <a:t>个集合，覆盖当前所有的元素</a:t>
                </a:r>
                <a:r>
                  <a:rPr lang="en-US" altLang="zh-CN" sz="2000" dirty="0">
                    <a:latin typeface="华文楷体" panose="02010600040101010101" pitchFamily="2" charset="-122"/>
                    <a:ea typeface="华文楷体" panose="02010600040101010101" pitchFamily="2" charset="-122"/>
                    <a:sym typeface="Wingdings" panose="05000000000000000000" pitchFamily="2" charset="2"/>
                  </a:rPr>
                  <a:t></a:t>
                </a:r>
                <a:r>
                  <a:rPr lang="zh-CN" altLang="en-US" sz="2000" dirty="0">
                    <a:latin typeface="华文楷体" panose="02010600040101010101" pitchFamily="2" charset="-122"/>
                    <a:ea typeface="华文楷体" panose="02010600040101010101" pitchFamily="2" charset="-122"/>
                    <a:sym typeface="Wingdings" panose="05000000000000000000" pitchFamily="2" charset="2"/>
                  </a:rPr>
                  <a:t>进一步转优化：最小化未覆盖的节点数</a:t>
                </a:r>
                <a:endParaRPr lang="zh-CN" altLang="en-US" sz="2000" dirty="0">
                  <a:latin typeface="华文楷体" panose="02010600040101010101" pitchFamily="2" charset="-122"/>
                  <a:ea typeface="华文楷体" panose="02010600040101010101" pitchFamily="2" charset="-122"/>
                </a:endParaRPr>
              </a:p>
            </p:txBody>
          </p:sp>
        </mc:Choice>
        <mc:Fallback xmlns="">
          <p:sp>
            <p:nvSpPr>
              <p:cNvPr id="5" name="文本框 4">
                <a:extLst>
                  <a:ext uri="{FF2B5EF4-FFF2-40B4-BE49-F238E27FC236}">
                    <a16:creationId xmlns:a16="http://schemas.microsoft.com/office/drawing/2014/main" id="{7BAB7541-CF0D-4129-93E4-E3D2EC24B407}"/>
                  </a:ext>
                </a:extLst>
              </p:cNvPr>
              <p:cNvSpPr txBox="1">
                <a:spLocks noRot="1" noChangeAspect="1" noMove="1" noResize="1" noEditPoints="1" noAdjustHandles="1" noChangeArrowheads="1" noChangeShapeType="1" noTextEdit="1"/>
              </p:cNvSpPr>
              <p:nvPr/>
            </p:nvSpPr>
            <p:spPr>
              <a:xfrm>
                <a:off x="509870" y="4592471"/>
                <a:ext cx="4965497" cy="1261179"/>
              </a:xfrm>
              <a:prstGeom prst="rect">
                <a:avLst/>
              </a:prstGeom>
              <a:blipFill>
                <a:blip r:embed="rId4"/>
                <a:stretch>
                  <a:fillRect l="-1225" r="-245" b="-7656"/>
                </a:stretch>
              </a:blipFill>
              <a:ln>
                <a:solidFill>
                  <a:schemeClr val="tx1">
                    <a:lumMod val="50000"/>
                    <a:lumOff val="50000"/>
                  </a:schemeClr>
                </a:solidFill>
              </a:ln>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CA0A15A-715E-4E4A-B1DD-FCD04BFEB033}"/>
              </a:ext>
            </a:extLst>
          </p:cNvPr>
          <p:cNvSpPr/>
          <p:nvPr/>
        </p:nvSpPr>
        <p:spPr bwMode="auto">
          <a:xfrm rot="5400000">
            <a:off x="5125285" y="3576521"/>
            <a:ext cx="1157161" cy="281354"/>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8" name="图片 7">
            <a:extLst>
              <a:ext uri="{FF2B5EF4-FFF2-40B4-BE49-F238E27FC236}">
                <a16:creationId xmlns:a16="http://schemas.microsoft.com/office/drawing/2014/main" id="{E9F3FF78-F43C-484E-8121-B188B4FC6C38}"/>
              </a:ext>
            </a:extLst>
          </p:cNvPr>
          <p:cNvPicPr>
            <a:picLocks noChangeAspect="1"/>
          </p:cNvPicPr>
          <p:nvPr/>
        </p:nvPicPr>
        <p:blipFill rotWithShape="1">
          <a:blip r:embed="rId5"/>
          <a:srcRect l="5125"/>
          <a:stretch/>
        </p:blipFill>
        <p:spPr>
          <a:xfrm>
            <a:off x="5494417" y="4391026"/>
            <a:ext cx="3420311" cy="1534196"/>
          </a:xfrm>
          <a:prstGeom prst="rect">
            <a:avLst/>
          </a:prstGeom>
        </p:spPr>
      </p:pic>
      <p:sp>
        <p:nvSpPr>
          <p:cNvPr id="9" name="箭头: 右 8">
            <a:extLst>
              <a:ext uri="{FF2B5EF4-FFF2-40B4-BE49-F238E27FC236}">
                <a16:creationId xmlns:a16="http://schemas.microsoft.com/office/drawing/2014/main" id="{90AA1CAE-83EE-467C-91B4-A28D34D5F169}"/>
              </a:ext>
            </a:extLst>
          </p:cNvPr>
          <p:cNvSpPr/>
          <p:nvPr/>
        </p:nvSpPr>
        <p:spPr bwMode="auto">
          <a:xfrm>
            <a:off x="5476673" y="5284177"/>
            <a:ext cx="367870" cy="219808"/>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C8D19C4-F89B-4CF1-9796-014856639095}"/>
                  </a:ext>
                </a:extLst>
              </p:cNvPr>
              <p:cNvSpPr/>
              <p:nvPr/>
            </p:nvSpPr>
            <p:spPr bwMode="auto">
              <a:xfrm>
                <a:off x="509870" y="6125913"/>
                <a:ext cx="6664653" cy="465992"/>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r>
                  <a:rPr lang="zh-CN" altLang="en-US" sz="2000" dirty="0">
                    <a:latin typeface="楷体" panose="02010609060101010101" pitchFamily="49" charset="-122"/>
                    <a:ea typeface="楷体" panose="02010609060101010101" pitchFamily="49" charset="-122"/>
                  </a:rPr>
                  <a:t>将</a:t>
                </a:r>
                <a14:m>
                  <m:oMath xmlns:m="http://schemas.openxmlformats.org/officeDocument/2006/math">
                    <m:r>
                      <a:rPr lang="en-US" altLang="zh-CN" sz="2000" i="1" dirty="0" smtClean="0">
                        <a:latin typeface="Cambria Math" panose="02040503050406030204" pitchFamily="18" charset="0"/>
                      </a:rPr>
                      <m:t>𝑝</m:t>
                    </m:r>
                  </m:oMath>
                </a14:m>
                <a:r>
                  <a:rPr lang="en-US" altLang="zh-CN" sz="2000" dirty="0">
                    <a:latin typeface="楷体" panose="02010609060101010101" pitchFamily="49" charset="-122"/>
                    <a:ea typeface="楷体" panose="02010609060101010101" pitchFamily="49" charset="-122"/>
                  </a:rPr>
                  <a:t>-center</a:t>
                </a:r>
                <a:r>
                  <a:rPr lang="zh-CN" altLang="en-US" sz="2000" dirty="0">
                    <a:latin typeface="楷体" panose="02010609060101010101" pitchFamily="49" charset="-122"/>
                    <a:ea typeface="楷体" panose="02010609060101010101" pitchFamily="49" charset="-122"/>
                  </a:rPr>
                  <a:t>问题转化为一系列决策子问题</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集合覆盖问题</a:t>
                </a:r>
                <a:r>
                  <a:rPr lang="en-US" altLang="zh-CN" sz="2000" dirty="0">
                    <a:latin typeface="楷体" panose="02010609060101010101" pitchFamily="49" charset="-122"/>
                    <a:ea typeface="楷体" panose="02010609060101010101" pitchFamily="49" charset="-122"/>
                  </a:rPr>
                  <a:t>)</a:t>
                </a:r>
                <a:endParaRPr kumimoji="0" lang="zh-CN" altLang="en-US"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p:txBody>
          </p:sp>
        </mc:Choice>
        <mc:Fallback xmlns="">
          <p:sp>
            <p:nvSpPr>
              <p:cNvPr id="10" name="矩形 9">
                <a:extLst>
                  <a:ext uri="{FF2B5EF4-FFF2-40B4-BE49-F238E27FC236}">
                    <a16:creationId xmlns:a16="http://schemas.microsoft.com/office/drawing/2014/main" id="{CC8D19C4-F89B-4CF1-9796-014856639095}"/>
                  </a:ext>
                </a:extLst>
              </p:cNvPr>
              <p:cNvSpPr>
                <a:spLocks noRot="1" noChangeAspect="1" noMove="1" noResize="1" noEditPoints="1" noAdjustHandles="1" noChangeArrowheads="1" noChangeShapeType="1" noTextEdit="1"/>
              </p:cNvSpPr>
              <p:nvPr/>
            </p:nvSpPr>
            <p:spPr bwMode="auto">
              <a:xfrm>
                <a:off x="509870" y="6125913"/>
                <a:ext cx="6664653" cy="465992"/>
              </a:xfrm>
              <a:prstGeom prst="rect">
                <a:avLst/>
              </a:prstGeom>
              <a:blipFill>
                <a:blip r:embed="rId6"/>
                <a:stretch>
                  <a:fillRect l="-913" t="-8974" b="-5128"/>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248053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A6C1A-AF2F-4368-B89D-F0FD3F8B0A40}"/>
              </a:ext>
            </a:extLst>
          </p:cNvPr>
          <p:cNvSpPr>
            <a:spLocks noGrp="1"/>
          </p:cNvSpPr>
          <p:nvPr>
            <p:ph type="title"/>
          </p:nvPr>
        </p:nvSpPr>
        <p:spPr/>
        <p:txBody>
          <a:bodyPr/>
          <a:lstStyle/>
          <a:p>
            <a:r>
              <a:rPr lang="zh-CN" altLang="en-US" dirty="0"/>
              <a:t>求解过程</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36E732A-1688-4779-8E3A-4416FD725363}"/>
                  </a:ext>
                </a:extLst>
              </p:cNvPr>
              <p:cNvSpPr/>
              <p:nvPr/>
            </p:nvSpPr>
            <p:spPr bwMode="auto">
              <a:xfrm>
                <a:off x="573024" y="1283676"/>
                <a:ext cx="7876032" cy="5046925"/>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457200" indent="-457200">
                  <a:lnSpc>
                    <a:spcPct val="150000"/>
                  </a:lnSpc>
                  <a:spcBef>
                    <a:spcPts val="600"/>
                  </a:spcBef>
                  <a:buFont typeface="+mj-lt"/>
                  <a:buAutoNum type="arabicPeriod"/>
                </a:pPr>
                <a:r>
                  <a:rPr lang="zh-CN" altLang="en-US" sz="2000" dirty="0">
                    <a:latin typeface="Times New Roman" panose="02020603050405020304" pitchFamily="18" charset="0"/>
                    <a:ea typeface="微软雅黑" panose="020B0503020204020204" pitchFamily="34" charset="-122"/>
                  </a:rPr>
                  <a:t>首先使用优化模型求解得到一个较好的初始半径</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0</m:t>
                        </m:r>
                      </m:sub>
                    </m:sSub>
                  </m:oMath>
                </a14:m>
                <a:r>
                  <a:rPr lang="zh-CN" altLang="en-US" sz="2000" dirty="0">
                    <a:latin typeface="Times New Roman" panose="02020603050405020304" pitchFamily="18" charset="0"/>
                    <a:ea typeface="微软雅黑" panose="020B0503020204020204" pitchFamily="34" charset="-122"/>
                  </a:rPr>
                  <a:t>。</a:t>
                </a:r>
                <a:endParaRPr lang="en-US" altLang="zh-CN" sz="2000" dirty="0">
                  <a:latin typeface="Times New Roman" panose="02020603050405020304" pitchFamily="18" charset="0"/>
                  <a:ea typeface="微软雅黑" panose="020B0503020204020204" pitchFamily="34" charset="-122"/>
                </a:endParaRPr>
              </a:p>
              <a:p>
                <a:pPr marL="457200" indent="-457200">
                  <a:lnSpc>
                    <a:spcPct val="150000"/>
                  </a:lnSpc>
                  <a:spcBef>
                    <a:spcPts val="600"/>
                  </a:spcBef>
                  <a:buFont typeface="+mj-lt"/>
                  <a:buAutoNum type="arabicPeriod"/>
                </a:pPr>
                <a:r>
                  <a:rPr lang="zh-CN" altLang="en-US" sz="2000" dirty="0">
                    <a:latin typeface="Times New Roman" panose="02020603050405020304" pitchFamily="18" charset="0"/>
                    <a:ea typeface="微软雅黑" panose="020B0503020204020204" pitchFamily="34" charset="-122"/>
                  </a:rPr>
                  <a:t>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0</m:t>
                        </m:r>
                      </m:sub>
                    </m:sSub>
                  </m:oMath>
                </a14:m>
                <a:r>
                  <a:rPr lang="zh-CN" altLang="en-US" sz="2000" dirty="0">
                    <a:latin typeface="Times New Roman" panose="02020603050405020304" pitchFamily="18" charset="0"/>
                    <a:ea typeface="微软雅黑" panose="020B0503020204020204" pitchFamily="34" charset="-122"/>
                  </a:rPr>
                  <a:t>开始求解</a:t>
                </a:r>
                <a14:m>
                  <m:oMath xmlns:m="http://schemas.openxmlformats.org/officeDocument/2006/math">
                    <m:r>
                      <a:rPr lang="en-US" altLang="zh-CN" sz="2000" i="1">
                        <a:latin typeface="Cambria Math" panose="02040503050406030204" pitchFamily="18" charset="0"/>
                      </a:rPr>
                      <m:t>𝑝</m:t>
                    </m:r>
                    <m:r>
                      <a:rPr lang="en-US" altLang="zh-CN" sz="2000" i="1">
                        <a:latin typeface="Cambria Math" panose="02040503050406030204" pitchFamily="18" charset="0"/>
                      </a:rPr>
                      <m:t>−</m:t>
                    </m:r>
                  </m:oMath>
                </a14:m>
                <a:r>
                  <a:rPr lang="en-US" altLang="zh-CN" sz="2000" dirty="0">
                    <a:latin typeface="Times New Roman" panose="02020603050405020304" pitchFamily="18" charset="0"/>
                    <a:ea typeface="微软雅黑" panose="020B0503020204020204" pitchFamily="34" charset="-122"/>
                  </a:rPr>
                  <a:t>center</a:t>
                </a:r>
                <a:r>
                  <a:rPr lang="zh-CN" altLang="en-US" sz="2000" dirty="0">
                    <a:latin typeface="Times New Roman" panose="02020603050405020304" pitchFamily="18" charset="0"/>
                    <a:ea typeface="微软雅黑" panose="020B0503020204020204" pitchFamily="34" charset="-122"/>
                  </a:rPr>
                  <a:t>问题，一旦半径</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0</m:t>
                        </m:r>
                      </m:sub>
                    </m:sSub>
                  </m:oMath>
                </a14:m>
                <a:r>
                  <a:rPr lang="zh-CN" altLang="en-US" sz="2000" i="0" dirty="0">
                    <a:latin typeface="微软雅黑" panose="020B0503020204020204" pitchFamily="34" charset="-122"/>
                    <a:ea typeface="微软雅黑" panose="020B0503020204020204" pitchFamily="34" charset="-122"/>
                  </a:rPr>
                  <a:t>时</a:t>
                </a:r>
                <a:r>
                  <a:rPr lang="zh-CN" altLang="en-US" sz="2000" dirty="0">
                    <a:latin typeface="Times New Roman" panose="02020603050405020304" pitchFamily="18" charset="0"/>
                    <a:ea typeface="微软雅黑" panose="020B0503020204020204" pitchFamily="34" charset="-122"/>
                  </a:rPr>
                  <a:t>得到可行解，我们将根据序列表</a:t>
                </a:r>
                <a14:m>
                  <m:oMath xmlns:m="http://schemas.openxmlformats.org/officeDocument/2006/math">
                    <m:r>
                      <m:rPr>
                        <m:sty m:val="p"/>
                      </m:rPr>
                      <a:rPr lang="en-US" altLang="zh-CN" sz="2000" i="1" dirty="0">
                        <a:latin typeface="Cambria Math" panose="02040503050406030204" pitchFamily="18" charset="0"/>
                        <a:ea typeface="Cambria Math" panose="02040503050406030204" pitchFamily="18" charset="0"/>
                      </a:rPr>
                      <m:t>R</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𝑟</m:t>
                        </m:r>
                      </m:e>
                      <m:sub>
                        <m:r>
                          <a:rPr lang="en-US" altLang="zh-CN" sz="2000" i="1">
                            <a:latin typeface="Cambria Math" panose="02040503050406030204" pitchFamily="18" charset="0"/>
                            <a:ea typeface="Cambria Math" panose="02040503050406030204" pitchFamily="18" charset="0"/>
                          </a:rPr>
                          <m:t>0</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𝑟</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𝑟</m:t>
                        </m:r>
                      </m:e>
                      <m:sub>
                        <m:r>
                          <a:rPr lang="en-US" altLang="zh-CN" sz="2000" i="1">
                            <a:latin typeface="Cambria Math" panose="02040503050406030204" pitchFamily="18" charset="0"/>
                            <a:ea typeface="Cambria Math" panose="02040503050406030204" pitchFamily="18" charset="0"/>
                          </a:rPr>
                          <m:t>𝑘</m:t>
                        </m:r>
                      </m:sub>
                    </m:sSub>
                    <m:r>
                      <a:rPr lang="en-US" altLang="zh-CN" sz="2000" i="1">
                        <a:latin typeface="Cambria Math" panose="02040503050406030204" pitchFamily="18" charset="0"/>
                        <a:ea typeface="Cambria Math" panose="02040503050406030204" pitchFamily="18" charset="0"/>
                      </a:rPr>
                      <m:t>}</m:t>
                    </m:r>
                  </m:oMath>
                </a14:m>
                <a:r>
                  <a:rPr lang="zh-CN" altLang="en-US" sz="2000" dirty="0">
                    <a:latin typeface="Times New Roman" panose="02020603050405020304" pitchFamily="18" charset="0"/>
                    <a:ea typeface="微软雅黑" panose="020B0503020204020204" pitchFamily="34" charset="-122"/>
                  </a:rPr>
                  <a:t> 继续缩小半径，然后继续求解 </a:t>
                </a:r>
                <a:r>
                  <a:rPr lang="en-US" altLang="zh-CN" sz="2000" dirty="0">
                    <a:latin typeface="Times New Roman" panose="02020603050405020304" pitchFamily="18" charset="0"/>
                    <a:ea typeface="微软雅黑" panose="020B0503020204020204" pitchFamily="34" charset="-122"/>
                  </a:rPr>
                  <a:t>.</a:t>
                </a:r>
              </a:p>
              <a:p>
                <a:pPr marL="457200" indent="-457200">
                  <a:lnSpc>
                    <a:spcPct val="150000"/>
                  </a:lnSpc>
                  <a:spcBef>
                    <a:spcPts val="600"/>
                  </a:spcBef>
                  <a:buFont typeface="+mj-lt"/>
                  <a:buAutoNum type="arabicPeriod"/>
                </a:pPr>
                <a:r>
                  <a:rPr lang="zh-CN" altLang="en-US" sz="2000" dirty="0">
                    <a:latin typeface="Times New Roman" panose="02020603050405020304" pitchFamily="18" charset="0"/>
                    <a:ea typeface="微软雅黑" panose="020B0503020204020204" pitchFamily="34" charset="-122"/>
                  </a:rPr>
                  <a:t>重复动作，直到在时间限制内无法找到一个可行解 </a:t>
                </a:r>
                <a:r>
                  <a:rPr lang="en-US" altLang="zh-CN" sz="2000" dirty="0">
                    <a:latin typeface="Times New Roman" panose="02020603050405020304" pitchFamily="18" charset="0"/>
                    <a:ea typeface="微软雅黑" panose="020B0503020204020204" pitchFamily="34" charset="-122"/>
                  </a:rPr>
                  <a:t>(</a:t>
                </a:r>
                <a:r>
                  <a:rPr lang="zh-CN" altLang="en-US" sz="2000" dirty="0">
                    <a:latin typeface="Times New Roman" panose="02020603050405020304" pitchFamily="18" charset="0"/>
                    <a:ea typeface="微软雅黑" panose="020B0503020204020204" pitchFamily="34" charset="-122"/>
                  </a:rPr>
                  <a:t>可以覆盖所有节点的解）。</a:t>
                </a:r>
                <a:endParaRPr lang="en-US" altLang="zh-CN" sz="2000" dirty="0">
                  <a:latin typeface="Times New Roman" panose="02020603050405020304" pitchFamily="18" charset="0"/>
                  <a:ea typeface="微软雅黑" panose="020B0503020204020204" pitchFamily="34" charset="-122"/>
                </a:endParaRPr>
              </a:p>
              <a:p>
                <a:pPr marL="457200" indent="-457200">
                  <a:lnSpc>
                    <a:spcPct val="150000"/>
                  </a:lnSpc>
                  <a:spcBef>
                    <a:spcPts val="600"/>
                  </a:spcBef>
                  <a:buFont typeface="+mj-lt"/>
                  <a:buAutoNum type="arabicPeriod"/>
                </a:pPr>
                <a:endParaRPr lang="en-US" altLang="zh-CN" sz="2000" dirty="0">
                  <a:latin typeface="Times New Roman" panose="02020603050405020304" pitchFamily="18" charset="0"/>
                  <a:ea typeface="微软雅黑" panose="020B0503020204020204" pitchFamily="34" charset="-122"/>
                </a:endParaRPr>
              </a:p>
              <a:p>
                <a:pPr marL="342900" indent="-342900">
                  <a:lnSpc>
                    <a:spcPct val="150000"/>
                  </a:lnSpc>
                  <a:spcBef>
                    <a:spcPts val="600"/>
                  </a:spcBef>
                  <a:buFont typeface="Wingdings" panose="05000000000000000000" pitchFamily="2" charset="2"/>
                  <a:buChar char="l"/>
                </a:pPr>
                <a:r>
                  <a:rPr lang="zh-CN" altLang="en-US" sz="2000" dirty="0">
                    <a:latin typeface="宋体" panose="02010600030101010101" pitchFamily="2" charset="-122"/>
                  </a:rPr>
                  <a:t>由于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0</m:t>
                        </m:r>
                      </m:sub>
                    </m:sSub>
                  </m:oMath>
                </a14:m>
                <a:r>
                  <a:rPr lang="zh-CN" altLang="en-US" sz="2000" dirty="0">
                    <a:latin typeface="宋体" panose="02010600030101010101" pitchFamily="2" charset="-122"/>
                  </a:rPr>
                  <a:t>越小，子问题求解越困难，因此，以上描述的求解策略解决了一个困难度逐渐增加的集合覆盖问题。</a:t>
                </a:r>
                <a:endParaRPr lang="en-US" altLang="zh-CN" sz="2000" dirty="0">
                  <a:latin typeface="宋体" panose="02010600030101010101" pitchFamily="2" charset="-122"/>
                </a:endParaRPr>
              </a:p>
              <a:p>
                <a:pPr marL="342900" indent="-342900">
                  <a:lnSpc>
                    <a:spcPct val="150000"/>
                  </a:lnSpc>
                  <a:spcBef>
                    <a:spcPts val="600"/>
                  </a:spcBef>
                  <a:buFont typeface="Wingdings" panose="05000000000000000000" pitchFamily="2" charset="2"/>
                  <a:buChar char="l"/>
                </a:pPr>
                <a:r>
                  <a:rPr lang="zh-CN" altLang="en-US" sz="2000" dirty="0">
                    <a:latin typeface="宋体" panose="02010600030101010101" pitchFamily="2" charset="-122"/>
                  </a:rPr>
                  <a:t>我们的重点将放在给定半径</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𝑟</m:t>
                        </m:r>
                      </m:e>
                      <m:sub>
                        <m:r>
                          <a:rPr lang="en-US" altLang="zh-CN" sz="2000" i="1" dirty="0">
                            <a:latin typeface="Cambria Math" panose="02040503050406030204" pitchFamily="18" charset="0"/>
                          </a:rPr>
                          <m:t>𝑞</m:t>
                        </m:r>
                      </m:sub>
                    </m:sSub>
                  </m:oMath>
                </a14:m>
                <a:r>
                  <a:rPr lang="zh-CN" altLang="en-US" sz="2000" dirty="0">
                    <a:latin typeface="宋体" panose="02010600030101010101" pitchFamily="2" charset="-122"/>
                  </a:rPr>
                  <a:t>的模型</a:t>
                </a:r>
                <a14:m>
                  <m:oMath xmlns:m="http://schemas.openxmlformats.org/officeDocument/2006/math">
                    <m:r>
                      <a:rPr lang="en-US" altLang="zh-CN" sz="2000" i="1" dirty="0">
                        <a:latin typeface="Cambria Math" panose="02040503050406030204" pitchFamily="18" charset="0"/>
                      </a:rPr>
                      <m:t>(</m:t>
                    </m:r>
                    <m:r>
                      <a:rPr lang="en-US" altLang="zh-CN" sz="2000" i="1" dirty="0" err="1">
                        <a:latin typeface="Cambria Math" panose="02040503050406030204" pitchFamily="18" charset="0"/>
                      </a:rPr>
                      <m:t>𝑆</m:t>
                    </m:r>
                    <m:sSub>
                      <m:sSubPr>
                        <m:ctrlPr>
                          <a:rPr lang="en-US" altLang="zh-CN" sz="2000" i="1" dirty="0">
                            <a:latin typeface="Cambria Math" panose="02040503050406030204" pitchFamily="18" charset="0"/>
                          </a:rPr>
                        </m:ctrlPr>
                      </m:sSubPr>
                      <m:e>
                        <m:r>
                          <a:rPr lang="en-US" altLang="zh-CN" sz="2000" i="1" dirty="0" err="1">
                            <a:latin typeface="Cambria Math" panose="02040503050406030204" pitchFamily="18" charset="0"/>
                          </a:rPr>
                          <m:t>𝐶</m:t>
                        </m:r>
                      </m:e>
                      <m:sub>
                        <m:r>
                          <a:rPr lang="en-US" altLang="zh-CN" sz="2000" i="1" dirty="0" err="1">
                            <a:latin typeface="Cambria Math" panose="02040503050406030204" pitchFamily="18" charset="0"/>
                          </a:rPr>
                          <m:t>𝑞</m:t>
                        </m:r>
                      </m:sub>
                    </m:sSub>
                    <m:r>
                      <a:rPr lang="en-US" altLang="zh-CN" sz="2000" i="1" dirty="0">
                        <a:latin typeface="Cambria Math" panose="02040503050406030204" pitchFamily="18" charset="0"/>
                      </a:rPr>
                      <m:t>)</m:t>
                    </m:r>
                  </m:oMath>
                </a14:m>
                <a:r>
                  <a:rPr lang="zh-CN" altLang="en-US" sz="2000" dirty="0">
                    <a:latin typeface="宋体" panose="02010600030101010101" pitchFamily="2" charset="-122"/>
                  </a:rPr>
                  <a:t>的解决方法上。</a:t>
                </a:r>
                <a:endParaRPr lang="en-US" altLang="zh-CN" sz="2000" dirty="0">
                  <a:latin typeface="宋体" panose="02010600030101010101" pitchFamily="2" charset="-122"/>
                </a:endParaRPr>
              </a:p>
            </p:txBody>
          </p:sp>
        </mc:Choice>
        <mc:Fallback xmlns="">
          <p:sp>
            <p:nvSpPr>
              <p:cNvPr id="6" name="矩形 5">
                <a:extLst>
                  <a:ext uri="{FF2B5EF4-FFF2-40B4-BE49-F238E27FC236}">
                    <a16:creationId xmlns:a16="http://schemas.microsoft.com/office/drawing/2014/main" id="{536E732A-1688-4779-8E3A-4416FD725363}"/>
                  </a:ext>
                </a:extLst>
              </p:cNvPr>
              <p:cNvSpPr>
                <a:spLocks noRot="1" noChangeAspect="1" noMove="1" noResize="1" noEditPoints="1" noAdjustHandles="1" noChangeArrowheads="1" noChangeShapeType="1" noTextEdit="1"/>
              </p:cNvSpPr>
              <p:nvPr/>
            </p:nvSpPr>
            <p:spPr bwMode="auto">
              <a:xfrm>
                <a:off x="573024" y="1283676"/>
                <a:ext cx="7876032" cy="5046925"/>
              </a:xfrm>
              <a:prstGeom prst="rect">
                <a:avLst/>
              </a:prstGeom>
              <a:blipFill>
                <a:blip r:embed="rId2"/>
                <a:stretch>
                  <a:fillRect l="-697" r="-697"/>
                </a:stretch>
              </a:blipFill>
              <a:ln w="9525" cap="flat" cmpd="sng" algn="ctr">
                <a:no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1354451976"/>
      </p:ext>
    </p:extLst>
  </p:cSld>
  <p:clrMapOvr>
    <a:masterClrMapping/>
  </p:clrMapOvr>
</p:sld>
</file>

<file path=ppt/theme/theme1.xml><?xml version="1.0" encoding="utf-8"?>
<a:theme xmlns:a="http://schemas.openxmlformats.org/drawingml/2006/main" name="my_model">
  <a:themeElements>
    <a:clrScheme name="my_model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my_model">
      <a:majorFont>
        <a:latin typeface="黑体"/>
        <a:ea typeface="黑体"/>
        <a:cs typeface=""/>
      </a:majorFont>
      <a:minorFont>
        <a:latin typeface="Tahoma"/>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my_mode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my_model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my_model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my_model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my_mode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my_mode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p7-Graph Coloring Problem.ppt [兼容模式]" id="{35EA0F51-FC18-49DF-9329-3F5665B5AE0E}" vid="{C4A0DF42-6BBA-47ED-B696-5862412D003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启发式课件</Template>
  <TotalTime>2044</TotalTime>
  <Words>2845</Words>
  <Application>Microsoft Office PowerPoint</Application>
  <PresentationFormat>全屏显示(4:3)</PresentationFormat>
  <Paragraphs>431</Paragraphs>
  <Slides>39</Slides>
  <Notes>15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等线</vt:lpstr>
      <vt:lpstr>黑体</vt:lpstr>
      <vt:lpstr>华文楷体</vt:lpstr>
      <vt:lpstr>楷体</vt:lpstr>
      <vt:lpstr>隶书</vt:lpstr>
      <vt:lpstr>宋体</vt:lpstr>
      <vt:lpstr>微软雅黑</vt:lpstr>
      <vt:lpstr>Arial</vt:lpstr>
      <vt:lpstr>Cambria Math</vt:lpstr>
      <vt:lpstr>Tahoma</vt:lpstr>
      <vt:lpstr>Times New Roman</vt:lpstr>
      <vt:lpstr>Wingdings</vt:lpstr>
      <vt:lpstr>Wingdings 2</vt:lpstr>
      <vt:lpstr>my_model</vt:lpstr>
      <vt:lpstr>PowerPoint 演示文稿</vt:lpstr>
      <vt:lpstr>Chapter 8 Metaheuristic Optimization for P-Center Problem  p-center问题的启发式优化</vt:lpstr>
      <vt:lpstr>问 题 背 景</vt:lpstr>
      <vt:lpstr>问题描述</vt:lpstr>
      <vt:lpstr>PowerPoint 演示文稿</vt:lpstr>
      <vt:lpstr>优化转判定</vt:lpstr>
      <vt:lpstr>问题转化</vt:lpstr>
      <vt:lpstr>问题转化</vt:lpstr>
      <vt:lpstr>求解过程</vt:lpstr>
      <vt:lpstr>文献综述</vt:lpstr>
      <vt:lpstr>文献综述</vt:lpstr>
      <vt:lpstr>8.2 局部搜索</vt:lpstr>
      <vt:lpstr>评估函数</vt:lpstr>
      <vt:lpstr>初始解构造-贪心算法</vt:lpstr>
      <vt:lpstr>初始解构造-贪心算法</vt:lpstr>
      <vt:lpstr>邻域结构</vt:lpstr>
      <vt:lpstr>交换动作</vt:lpstr>
      <vt:lpstr>邻域评估</vt:lpstr>
      <vt:lpstr>寻找最好的交换对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8.3 禁忌搜索</vt:lpstr>
      <vt:lpstr>禁忌搜索</vt:lpstr>
      <vt:lpstr>禁忌搜索</vt:lpstr>
      <vt:lpstr>8.4 加权策略</vt:lpstr>
      <vt:lpstr>加权策略--目标函数</vt:lpstr>
      <vt:lpstr>加权策略--邻域评估</vt:lpstr>
      <vt:lpstr>PowerPoint 演示文稿</vt:lpstr>
      <vt:lpstr>VWTS算法框架</vt:lpstr>
      <vt:lpstr>PowerPoint 演示文稿</vt:lpstr>
      <vt:lpstr>PowerPoint 演示文稿</vt:lpstr>
      <vt:lpstr>参考文献</vt:lpstr>
      <vt:lpstr>问题扩展</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Anriker</dc:creator>
  <cp:lastModifiedBy>A nriker</cp:lastModifiedBy>
  <cp:revision>79</cp:revision>
  <dcterms:created xsi:type="dcterms:W3CDTF">2022-09-25T06:04:32Z</dcterms:created>
  <dcterms:modified xsi:type="dcterms:W3CDTF">2022-10-30T03:37:57Z</dcterms:modified>
</cp:coreProperties>
</file>